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71"/>
  </p:notesMasterIdLst>
  <p:sldIdLst>
    <p:sldId id="345" r:id="rId5"/>
    <p:sldId id="327" r:id="rId6"/>
    <p:sldId id="256" r:id="rId7"/>
    <p:sldId id="257" r:id="rId8"/>
    <p:sldId id="259" r:id="rId9"/>
    <p:sldId id="266" r:id="rId10"/>
    <p:sldId id="267" r:id="rId11"/>
    <p:sldId id="403" r:id="rId12"/>
    <p:sldId id="330" r:id="rId13"/>
    <p:sldId id="258" r:id="rId14"/>
    <p:sldId id="268" r:id="rId15"/>
    <p:sldId id="404" r:id="rId16"/>
    <p:sldId id="405" r:id="rId17"/>
    <p:sldId id="331" r:id="rId18"/>
    <p:sldId id="333" r:id="rId19"/>
    <p:sldId id="406" r:id="rId20"/>
    <p:sldId id="334" r:id="rId21"/>
    <p:sldId id="335" r:id="rId22"/>
    <p:sldId id="336" r:id="rId23"/>
    <p:sldId id="376" r:id="rId24"/>
    <p:sldId id="377" r:id="rId25"/>
    <p:sldId id="379" r:id="rId26"/>
    <p:sldId id="378" r:id="rId27"/>
    <p:sldId id="380" r:id="rId28"/>
    <p:sldId id="271" r:id="rId29"/>
    <p:sldId id="338" r:id="rId30"/>
    <p:sldId id="347" r:id="rId31"/>
    <p:sldId id="351" r:id="rId32"/>
    <p:sldId id="348" r:id="rId33"/>
    <p:sldId id="352" r:id="rId34"/>
    <p:sldId id="354" r:id="rId35"/>
    <p:sldId id="353" r:id="rId36"/>
    <p:sldId id="355" r:id="rId37"/>
    <p:sldId id="374" r:id="rId38"/>
    <p:sldId id="407" r:id="rId39"/>
    <p:sldId id="362" r:id="rId40"/>
    <p:sldId id="363" r:id="rId41"/>
    <p:sldId id="364" r:id="rId42"/>
    <p:sldId id="372" r:id="rId43"/>
    <p:sldId id="365" r:id="rId44"/>
    <p:sldId id="368" r:id="rId45"/>
    <p:sldId id="370" r:id="rId46"/>
    <p:sldId id="367" r:id="rId47"/>
    <p:sldId id="369" r:id="rId48"/>
    <p:sldId id="366" r:id="rId49"/>
    <p:sldId id="373" r:id="rId50"/>
    <p:sldId id="371" r:id="rId51"/>
    <p:sldId id="385" r:id="rId52"/>
    <p:sldId id="401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408" r:id="rId65"/>
    <p:sldId id="409" r:id="rId66"/>
    <p:sldId id="400" r:id="rId67"/>
    <p:sldId id="286" r:id="rId68"/>
    <p:sldId id="282" r:id="rId69"/>
    <p:sldId id="34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97" autoAdjust="0"/>
    <p:restoredTop sz="92488" autoAdjust="0"/>
  </p:normalViewPr>
  <p:slideViewPr>
    <p:cSldViewPr>
      <p:cViewPr>
        <p:scale>
          <a:sx n="100" d="100"/>
          <a:sy n="100" d="100"/>
        </p:scale>
        <p:origin x="-25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ABBB2-0A23-4B83-B74C-C5458B97EBDF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FF3C1-9D6B-41A1-8EBA-C0C6C1832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75C0F-03F7-43CE-AC6C-605299CEAE6E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81EA-F925-449D-903A-4EBC6057F903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562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ACFE-749E-48C5-BFE2-60B136340A08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fsouki\Desktop\Chautauqua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428D-A742-4A88-93D2-BBB1C88F4EE5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34F0-9335-4CA3-84DD-71CFDBC16CEE}" type="datetimeFigureOut">
              <a:rPr lang="en-US" smtClean="0"/>
              <a:pPr/>
              <a:t>3/15/2009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50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jpeg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76400"/>
            <a:ext cx="7467600" cy="2864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600200"/>
            <a:ext cx="6400800" cy="1905000"/>
          </a:xfrm>
        </p:spPr>
        <p:txBody>
          <a:bodyPr>
            <a:normAutofit/>
          </a:bodyPr>
          <a:lstStyle/>
          <a:p>
            <a:r>
              <a:rPr lang="es-VE" u="sng" dirty="0" err="1" smtClean="0">
                <a:solidFill>
                  <a:schemeClr val="bg2">
                    <a:lumMod val="75000"/>
                  </a:schemeClr>
                </a:solidFill>
              </a:rPr>
              <a:t>End</a:t>
            </a:r>
            <a:r>
              <a:rPr lang="es-VE" u="sng" dirty="0" smtClean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es-VE" u="sng" dirty="0" err="1" smtClean="0">
                <a:solidFill>
                  <a:schemeClr val="bg2">
                    <a:lumMod val="75000"/>
                  </a:schemeClr>
                </a:solidFill>
              </a:rPr>
              <a:t>Semester</a:t>
            </a:r>
            <a:r>
              <a:rPr lang="es-VE" u="sng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r>
              <a:rPr lang="es-VE" sz="2800" dirty="0" err="1" smtClean="0"/>
              <a:t>Two</a:t>
            </a:r>
            <a:r>
              <a:rPr lang="es-VE" sz="2800" dirty="0" smtClean="0"/>
              <a:t> </a:t>
            </a:r>
            <a:r>
              <a:rPr lang="es-VE" sz="2800" dirty="0" err="1" smtClean="0"/>
              <a:t>live</a:t>
            </a:r>
            <a:r>
              <a:rPr lang="es-VE" sz="2800" dirty="0" smtClean="0"/>
              <a:t>, </a:t>
            </a:r>
            <a:r>
              <a:rPr lang="es-VE" sz="2800" dirty="0" err="1" smtClean="0"/>
              <a:t>proof</a:t>
            </a:r>
            <a:r>
              <a:rPr lang="es-VE" sz="2800" dirty="0" smtClean="0"/>
              <a:t>-</a:t>
            </a:r>
            <a:r>
              <a:rPr lang="es-VE" sz="2800" dirty="0" smtClean="0"/>
              <a:t>of-concept </a:t>
            </a:r>
            <a:r>
              <a:rPr lang="es-VE" sz="2800" dirty="0" err="1" smtClean="0"/>
              <a:t>Interactive</a:t>
            </a:r>
            <a:r>
              <a:rPr lang="es-VE" sz="2800" dirty="0" smtClean="0"/>
              <a:t> Drama performances.</a:t>
            </a:r>
            <a:endParaRPr lang="es-VE" sz="2800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76400" y="53975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33600" y="3581400"/>
            <a:ext cx="4495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</a:t>
            </a:r>
            <a:r>
              <a:rPr kumimoji="0" lang="es-VE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Symposium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at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Chautauqua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: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Performances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Discussion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/ Panel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3 Ideas </a:t>
            </a:r>
            <a:r>
              <a:rPr lang="es-VE" dirty="0" err="1" smtClean="0"/>
              <a:t>from</a:t>
            </a:r>
            <a:r>
              <a:rPr lang="es-VE" dirty="0" smtClean="0"/>
              <a:t> 1/4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s-VE" dirty="0" smtClean="0"/>
              <a:t>Idea #1: </a:t>
            </a:r>
            <a:r>
              <a:rPr lang="es-VE" dirty="0" err="1" smtClean="0"/>
              <a:t>Multiple</a:t>
            </a:r>
            <a:r>
              <a:rPr lang="es-VE" dirty="0" smtClean="0"/>
              <a:t> </a:t>
            </a:r>
            <a:r>
              <a:rPr lang="es-VE" dirty="0" err="1" smtClean="0"/>
              <a:t>Perspectives</a:t>
            </a:r>
          </a:p>
          <a:p>
            <a:pPr>
              <a:buNone/>
            </a:pPr>
            <a:endParaRPr lang="es-VE" dirty="0" smtClean="0"/>
          </a:p>
        </p:txBody>
      </p:sp>
      <p:pic>
        <p:nvPicPr>
          <p:cNvPr id="5" name="Picture 2" descr="U:\fsouki\Desktop\rj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0"/>
            <a:ext cx="4119419" cy="3089275"/>
          </a:xfrm>
          <a:prstGeom prst="rect">
            <a:avLst/>
          </a:prstGeom>
          <a:noFill/>
        </p:spPr>
      </p:pic>
      <p:pic>
        <p:nvPicPr>
          <p:cNvPr id="6" name="Picture 10" descr="U:\fsouki\Desktop\rj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86000"/>
            <a:ext cx="4137301" cy="31015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3 Ideas </a:t>
            </a:r>
            <a:r>
              <a:rPr lang="es-VE" dirty="0" err="1" smtClean="0"/>
              <a:t>from</a:t>
            </a:r>
            <a:r>
              <a:rPr lang="es-VE" dirty="0" smtClean="0"/>
              <a:t> 1/4</a:t>
            </a:r>
            <a:endParaRPr lang="en-US" dirty="0"/>
          </a:p>
        </p:txBody>
      </p:sp>
      <p:pic>
        <p:nvPicPr>
          <p:cNvPr id="4" name="Picture 27" descr="U:\fsouki\Desktop\a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43000"/>
            <a:ext cx="5715000" cy="5715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s-VE" sz="3200" dirty="0" smtClean="0"/>
              <a:t>Idea #2: 360° </a:t>
            </a:r>
            <a:r>
              <a:rPr lang="es-VE" sz="3200" dirty="0" err="1" smtClean="0"/>
              <a:t>dynamic</a:t>
            </a:r>
            <a:r>
              <a:rPr lang="es-VE" sz="3200" dirty="0" smtClean="0"/>
              <a:t> </a:t>
            </a:r>
            <a:r>
              <a:rPr lang="es-VE" sz="3200" dirty="0" err="1" smtClean="0"/>
              <a:t>sound</a:t>
            </a:r>
            <a:r>
              <a:rPr lang="es-VE" sz="3200" dirty="0" smtClean="0"/>
              <a:t> </a:t>
            </a:r>
            <a:r>
              <a:rPr lang="es-VE" sz="3200" dirty="0" err="1" smtClean="0"/>
              <a:t>generation</a:t>
            </a:r>
            <a:endParaRPr lang="es-VE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3 Ideas </a:t>
            </a:r>
            <a:r>
              <a:rPr lang="es-VE" dirty="0" err="1" smtClean="0"/>
              <a:t>from</a:t>
            </a:r>
            <a:r>
              <a:rPr lang="es-VE" dirty="0" smtClean="0"/>
              <a:t> 1/4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s-VE" sz="3200" dirty="0" smtClean="0"/>
              <a:t>Idea #3: </a:t>
            </a:r>
            <a:r>
              <a:rPr lang="es-VE" sz="3200" dirty="0" err="1" smtClean="0"/>
              <a:t>Audience-controlled</a:t>
            </a:r>
            <a:r>
              <a:rPr lang="es-VE" sz="3200" dirty="0" smtClean="0"/>
              <a:t> </a:t>
            </a:r>
            <a:r>
              <a:rPr lang="es-VE" sz="3200" dirty="0" err="1" smtClean="0"/>
              <a:t>lights</a:t>
            </a:r>
            <a:endParaRPr lang="es-VE" sz="3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133600"/>
            <a:ext cx="4191000" cy="34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Feedback from 1/4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Mixed feedback on all 3 ideas we presented</a:t>
            </a:r>
          </a:p>
          <a:p>
            <a:pPr algn="ctr">
              <a:buNone/>
            </a:pPr>
            <a:r>
              <a:rPr lang="en-US" b="1" u="sng" dirty="0" smtClean="0">
                <a:solidFill>
                  <a:schemeClr val="bg2"/>
                </a:solidFill>
              </a:rPr>
              <a:t>Most importantly:</a:t>
            </a:r>
          </a:p>
          <a:p>
            <a:pPr marL="514350" indent="-514350">
              <a:spcBef>
                <a:spcPts val="600"/>
              </a:spcBef>
            </a:pPr>
            <a:r>
              <a:rPr lang="en-US" dirty="0" smtClean="0"/>
              <a:t>Do not distract people, integrate the tech.</a:t>
            </a:r>
          </a:p>
          <a:p>
            <a:pPr marL="514350" indent="-514350">
              <a:spcBef>
                <a:spcPts val="600"/>
              </a:spcBef>
            </a:pPr>
            <a:r>
              <a:rPr lang="en-US" dirty="0" smtClean="0"/>
              <a:t>Create something simple that leaves a lasting impression.</a:t>
            </a:r>
          </a:p>
          <a:p>
            <a:pPr marL="514350" indent="-514350">
              <a:spcBef>
                <a:spcPts val="600"/>
              </a:spcBef>
            </a:pPr>
            <a:r>
              <a:rPr lang="en-US" dirty="0" smtClean="0"/>
              <a:t>Do not be afraid to move far beyond the realm of traditional theater.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s-VE" sz="3200" dirty="0" smtClean="0"/>
              <a:t>Idea #3: </a:t>
            </a:r>
            <a:r>
              <a:rPr lang="es-VE" sz="3200" dirty="0" err="1" smtClean="0"/>
              <a:t>Audience-controlled</a:t>
            </a:r>
            <a:r>
              <a:rPr lang="es-VE" sz="3200" dirty="0" smtClean="0"/>
              <a:t> </a:t>
            </a:r>
            <a:r>
              <a:rPr lang="es-VE" sz="3200" dirty="0" err="1" smtClean="0"/>
              <a:t>lights</a:t>
            </a:r>
            <a:endParaRPr lang="es-VE" sz="32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133600"/>
            <a:ext cx="4191000" cy="34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2819400" y="1981200"/>
            <a:ext cx="3581400" cy="3581400"/>
          </a:xfrm>
          <a:prstGeom prst="line">
            <a:avLst/>
          </a:prstGeom>
          <a:ln w="317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743200" y="1981200"/>
            <a:ext cx="3581400" cy="3581400"/>
          </a:xfrm>
          <a:prstGeom prst="line">
            <a:avLst/>
          </a:prstGeom>
          <a:ln w="317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s-VE" sz="3600" dirty="0" err="1" smtClean="0"/>
              <a:t>Settled</a:t>
            </a:r>
            <a:r>
              <a:rPr lang="es-VE" sz="3600" dirty="0" smtClean="0"/>
              <a:t> </a:t>
            </a:r>
            <a:r>
              <a:rPr lang="es-VE" sz="3600" dirty="0" err="1" smtClean="0"/>
              <a:t>on</a:t>
            </a:r>
            <a:r>
              <a:rPr lang="es-VE" sz="3600" dirty="0" smtClean="0"/>
              <a:t> a </a:t>
            </a:r>
            <a:r>
              <a:rPr lang="es-VE" sz="3600" dirty="0" err="1" smtClean="0"/>
              <a:t>story</a:t>
            </a:r>
            <a:endParaRPr lang="es-VE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sz="3600" dirty="0" err="1" smtClean="0"/>
              <a:t>Settled</a:t>
            </a:r>
            <a:r>
              <a:rPr lang="es-VE" sz="3600" dirty="0" smtClean="0"/>
              <a:t> </a:t>
            </a:r>
            <a:r>
              <a:rPr lang="es-VE" sz="3600" dirty="0" err="1" smtClean="0"/>
              <a:t>on</a:t>
            </a:r>
            <a:r>
              <a:rPr lang="es-VE" sz="3600" dirty="0" smtClean="0"/>
              <a:t> </a:t>
            </a:r>
            <a:r>
              <a:rPr lang="es-VE" sz="3600" strike="sngStrike" dirty="0" smtClean="0"/>
              <a:t>a </a:t>
            </a:r>
            <a:r>
              <a:rPr lang="es-VE" sz="3600" strike="sngStrike" dirty="0" err="1" smtClean="0"/>
              <a:t>story</a:t>
            </a:r>
            <a:endParaRPr lang="es-VE" sz="3600" strike="sngStrike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47800" y="3429000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s-VE" sz="4000" dirty="0" err="1" smtClean="0"/>
              <a:t>Rashomon</a:t>
            </a:r>
            <a:endParaRPr lang="es-VE" sz="4000" dirty="0" smtClean="0"/>
          </a:p>
          <a:p>
            <a:pPr algn="ctr">
              <a:buFont typeface="Arial" pitchFamily="34" charset="0"/>
              <a:buChar char="•"/>
            </a:pPr>
            <a:r>
              <a:rPr lang="es-VE" sz="4000" dirty="0" smtClean="0"/>
              <a:t>Hamlet + </a:t>
            </a:r>
            <a:r>
              <a:rPr lang="es-VE" sz="4000" dirty="0" err="1" smtClean="0"/>
              <a:t>Rosencrantz</a:t>
            </a:r>
            <a:r>
              <a:rPr lang="es-VE" sz="4000" dirty="0" smtClean="0"/>
              <a:t> and </a:t>
            </a:r>
            <a:r>
              <a:rPr lang="es-VE" sz="4000" dirty="0" err="1" smtClean="0"/>
              <a:t>Guildernstern</a:t>
            </a:r>
            <a:r>
              <a:rPr lang="es-VE" sz="4000" dirty="0" smtClean="0"/>
              <a:t> are </a:t>
            </a:r>
            <a:r>
              <a:rPr lang="es-VE" sz="4000" dirty="0" err="1" smtClean="0"/>
              <a:t>Dead</a:t>
            </a:r>
            <a:endParaRPr lang="en-US" sz="4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048000" y="2514600"/>
            <a:ext cx="32697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s-VE" sz="4800" dirty="0" err="1" smtClean="0">
                <a:solidFill>
                  <a:schemeClr val="bg2"/>
                </a:solidFill>
              </a:rPr>
              <a:t>Two</a:t>
            </a:r>
            <a:r>
              <a:rPr lang="es-VE" sz="4800" dirty="0" smtClean="0">
                <a:solidFill>
                  <a:schemeClr val="bg2"/>
                </a:solidFill>
              </a:rPr>
              <a:t> </a:t>
            </a:r>
            <a:r>
              <a:rPr lang="es-VE" sz="4800" dirty="0" err="1" smtClean="0">
                <a:solidFill>
                  <a:schemeClr val="bg2"/>
                </a:solidFill>
              </a:rPr>
              <a:t>Stories</a:t>
            </a:r>
            <a:r>
              <a:rPr lang="es-VE" sz="4800" dirty="0" smtClean="0">
                <a:solidFill>
                  <a:schemeClr val="bg2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sz="3600" dirty="0" err="1" smtClean="0"/>
              <a:t>Focused</a:t>
            </a:r>
            <a:r>
              <a:rPr lang="es-VE" sz="3600" dirty="0" smtClean="0"/>
              <a:t> </a:t>
            </a:r>
            <a:r>
              <a:rPr lang="es-VE" sz="3600" dirty="0" err="1" smtClean="0"/>
              <a:t>work</a:t>
            </a:r>
            <a:r>
              <a:rPr lang="es-VE" sz="3600" dirty="0" smtClean="0"/>
              <a:t> </a:t>
            </a:r>
            <a:r>
              <a:rPr lang="es-VE" sz="3600" dirty="0" err="1" smtClean="0"/>
              <a:t>on</a:t>
            </a:r>
            <a:r>
              <a:rPr lang="es-VE" sz="3600" dirty="0" smtClean="0"/>
              <a:t> 2 short </a:t>
            </a:r>
            <a:r>
              <a:rPr lang="es-VE" sz="3600" dirty="0" err="1" smtClean="0"/>
              <a:t>prototypes</a:t>
            </a:r>
            <a:endParaRPr lang="es-VE" sz="3600" dirty="0" smtClean="0"/>
          </a:p>
          <a:p>
            <a:pPr algn="ctr">
              <a:buNone/>
            </a:pPr>
            <a:endParaRPr lang="es-VE" sz="3600" strike="sngStrike" dirty="0" smtClean="0"/>
          </a:p>
        </p:txBody>
      </p:sp>
      <p:sp>
        <p:nvSpPr>
          <p:cNvPr id="5" name="Rectangle 4"/>
          <p:cNvSpPr/>
          <p:nvPr/>
        </p:nvSpPr>
        <p:spPr>
          <a:xfrm>
            <a:off x="3352800" y="2514600"/>
            <a:ext cx="2667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VE" sz="3200" dirty="0" smtClean="0"/>
              <a:t> Hardware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VE" sz="3200" dirty="0" smtClean="0"/>
              <a:t> Software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VE" sz="3200" dirty="0" smtClean="0"/>
              <a:t> Script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VE" sz="3200" dirty="0" smtClean="0"/>
              <a:t> </a:t>
            </a:r>
            <a:r>
              <a:rPr lang="es-VE" sz="3200" dirty="0" err="1" smtClean="0"/>
              <a:t>Design</a:t>
            </a:r>
            <a:r>
              <a:rPr lang="es-VE" sz="3200" dirty="0" smtClean="0"/>
              <a:t> </a:t>
            </a:r>
            <a:r>
              <a:rPr lang="es-VE" sz="3200" dirty="0" err="1" smtClean="0"/>
              <a:t>Docs</a:t>
            </a:r>
            <a:endParaRPr lang="es-VE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sz="3600" dirty="0" err="1" smtClean="0"/>
              <a:t>Visit</a:t>
            </a:r>
            <a:r>
              <a:rPr lang="es-VE" sz="3600" dirty="0" smtClean="0"/>
              <a:t> </a:t>
            </a:r>
            <a:r>
              <a:rPr lang="es-VE" sz="3600" dirty="0" err="1" smtClean="0"/>
              <a:t>to</a:t>
            </a:r>
            <a:r>
              <a:rPr lang="es-VE" sz="3600" dirty="0" smtClean="0"/>
              <a:t> </a:t>
            </a:r>
            <a:r>
              <a:rPr lang="es-VE" sz="3600" dirty="0" err="1" smtClean="0"/>
              <a:t>Chautauqua</a:t>
            </a:r>
            <a:endParaRPr lang="es-VE" dirty="0" smtClean="0"/>
          </a:p>
          <a:p>
            <a:pPr algn="ctr">
              <a:buNone/>
            </a:pPr>
            <a:endParaRPr lang="es-VE" sz="3600" strike="sngStrike" dirty="0" smtClean="0"/>
          </a:p>
        </p:txBody>
      </p:sp>
      <p:pic>
        <p:nvPicPr>
          <p:cNvPr id="5" name="Picture 5" descr="\\randon\Temp\ChautauquaTemp\Chautauqua Pics - Goutham\DSC05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09800"/>
            <a:ext cx="4559871" cy="3419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90008"/>
            <a:ext cx="5943600" cy="2279737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95400" y="3733800"/>
            <a:ext cx="6781800" cy="158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600" y="3623608"/>
            <a:ext cx="76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</a:rPr>
              <a:t>2</a:t>
            </a:r>
            <a:endParaRPr lang="en-US" sz="12000" dirty="0">
              <a:solidFill>
                <a:schemeClr val="bg1"/>
              </a:solidFill>
            </a:endParaRPr>
          </a:p>
        </p:txBody>
      </p:sp>
      <p:sp>
        <p:nvSpPr>
          <p:cNvPr id="6" name="Double Bracket 5"/>
          <p:cNvSpPr/>
          <p:nvPr/>
        </p:nvSpPr>
        <p:spPr>
          <a:xfrm>
            <a:off x="1600200" y="1447800"/>
            <a:ext cx="6096000" cy="2133600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pic>
        <p:nvPicPr>
          <p:cNvPr id="11" name="Picture 5" descr="\\randon\Temp\ChautauquaTemp\Chautauqua Pics - Goutham\DSC05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524000"/>
            <a:ext cx="2717800" cy="2038350"/>
          </a:xfrm>
          <a:prstGeom prst="rect">
            <a:avLst/>
          </a:prstGeom>
          <a:noFill/>
        </p:spPr>
      </p:pic>
      <p:pic>
        <p:nvPicPr>
          <p:cNvPr id="11266" name="Picture 2" descr="\\randon\Temp\ChautauquaTemp\Chautauqua Pics - Goutham\DSC05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2717800" cy="2038350"/>
          </a:xfrm>
          <a:prstGeom prst="rect">
            <a:avLst/>
          </a:prstGeom>
          <a:noFill/>
        </p:spPr>
      </p:pic>
      <p:pic>
        <p:nvPicPr>
          <p:cNvPr id="11268" name="Picture 4" descr="\\randon\Temp\ChautauquaTemp\Chautauqua Pics - Goutham\DSC05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657600"/>
            <a:ext cx="2717800" cy="2038350"/>
          </a:xfrm>
          <a:prstGeom prst="rect">
            <a:avLst/>
          </a:prstGeom>
          <a:noFill/>
        </p:spPr>
      </p:pic>
      <p:pic>
        <p:nvPicPr>
          <p:cNvPr id="7" name="Picture 1" descr="\\randon\Temp\ChautauquaTemp\Chautauqua Pics - Goutham\DSC05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68300" y="2044700"/>
            <a:ext cx="4165600" cy="3124200"/>
          </a:xfrm>
          <a:prstGeom prst="rect">
            <a:avLst/>
          </a:prstGeom>
          <a:noFill/>
        </p:spPr>
      </p:pic>
      <p:pic>
        <p:nvPicPr>
          <p:cNvPr id="50177" name="Picture 1" descr="\\randon\Temp\ChautauquaTemp\Chautauqua Pics - Goutham\DSC05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65760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pic>
        <p:nvPicPr>
          <p:cNvPr id="4" name="Picture 3" descr="\\randon\Temp\ChautauquaTemp\Chautauqua Pics - Goutham\DSC05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7640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pic>
        <p:nvPicPr>
          <p:cNvPr id="5" name="Picture 3" descr="\\randon\Temp\ChautauquaTemp\Chautauqua Pics - Goutham\DSC05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1828800" cy="1371600"/>
          </a:xfrm>
          <a:prstGeom prst="rect">
            <a:avLst/>
          </a:prstGeom>
          <a:noFill/>
        </p:spPr>
      </p:pic>
      <p:pic>
        <p:nvPicPr>
          <p:cNvPr id="6" name="Picture 4" descr="\\randon\Temp\ChautauquaTemp\Chautauqua Pics - Goutham\DSC05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pic>
        <p:nvPicPr>
          <p:cNvPr id="4" name="Picture 2" descr="\\randon\Temp\ChautauquaTemp\Chautauqua Pics - Goutham\DSC05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76400"/>
            <a:ext cx="5181600" cy="3886200"/>
          </a:xfrm>
          <a:prstGeom prst="rect">
            <a:avLst/>
          </a:prstGeom>
          <a:noFill/>
        </p:spPr>
      </p:pic>
      <p:pic>
        <p:nvPicPr>
          <p:cNvPr id="5" name="Picture 3" descr="\\randon\Temp\ChautauquaTemp\Chautauqua Pics - Goutham\DSC0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1828800" cy="1371600"/>
          </a:xfrm>
          <a:prstGeom prst="rect">
            <a:avLst/>
          </a:prstGeom>
          <a:noFill/>
        </p:spPr>
      </p:pic>
      <p:pic>
        <p:nvPicPr>
          <p:cNvPr id="8" name="Picture 4" descr="\\randon\Temp\ChautauquaTemp\Chautauqua Pics - Goutham\DSC05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8956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What</a:t>
            </a:r>
            <a:r>
              <a:rPr lang="es-VE" dirty="0" smtClean="0"/>
              <a:t> </a:t>
            </a:r>
            <a:r>
              <a:rPr lang="es-VE" dirty="0" err="1" smtClean="0"/>
              <a:t>have</a:t>
            </a:r>
            <a:r>
              <a:rPr lang="es-VE" dirty="0" smtClean="0"/>
              <a:t> </a:t>
            </a:r>
            <a:r>
              <a:rPr lang="es-VE" dirty="0" err="1" smtClean="0"/>
              <a:t>we</a:t>
            </a:r>
            <a:r>
              <a:rPr lang="es-VE" dirty="0" smtClean="0"/>
              <a:t> </a:t>
            </a:r>
            <a:r>
              <a:rPr lang="es-VE" dirty="0" err="1" smtClean="0"/>
              <a:t>been</a:t>
            </a:r>
            <a:r>
              <a:rPr lang="es-VE" dirty="0" smtClean="0"/>
              <a:t> </a:t>
            </a:r>
            <a:r>
              <a:rPr lang="es-VE" dirty="0" err="1" smtClean="0"/>
              <a:t>doing</a:t>
            </a:r>
            <a:r>
              <a:rPr lang="es-VE" dirty="0" smtClean="0"/>
              <a:t>?</a:t>
            </a:r>
            <a:endParaRPr lang="en-US" dirty="0"/>
          </a:p>
        </p:txBody>
      </p:sp>
      <p:pic>
        <p:nvPicPr>
          <p:cNvPr id="4" name="Picture 3" descr="\\randon\Temp\ChautauquaTemp\Chautauqua Pics - Goutham\DSC05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1828800" cy="1371600"/>
          </a:xfrm>
          <a:prstGeom prst="rect">
            <a:avLst/>
          </a:prstGeom>
          <a:noFill/>
        </p:spPr>
      </p:pic>
      <p:pic>
        <p:nvPicPr>
          <p:cNvPr id="5" name="Picture 4" descr="\\randon\Temp\ChautauquaTemp\Chautauqua Pics - Goutham\DSC05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95600"/>
            <a:ext cx="1828800" cy="1371600"/>
          </a:xfrm>
          <a:prstGeom prst="rect">
            <a:avLst/>
          </a:prstGeom>
          <a:noFill/>
        </p:spPr>
      </p:pic>
      <p:pic>
        <p:nvPicPr>
          <p:cNvPr id="6" name="Picture 5" descr="\\randon\Temp\ChautauquaTemp\Chautauqua Trip-Ben\IMG_1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76400"/>
            <a:ext cx="5181599" cy="3886464"/>
          </a:xfrm>
          <a:prstGeom prst="rect">
            <a:avLst/>
          </a:prstGeom>
          <a:noFill/>
        </p:spPr>
      </p:pic>
      <p:pic>
        <p:nvPicPr>
          <p:cNvPr id="7" name="Picture 2" descr="\\randon\Temp\ChautauquaTemp\Chautauqua Pics - Goutham\DSC05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3434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2 </a:t>
            </a:r>
            <a:r>
              <a:rPr lang="es-VE" dirty="0" err="1" smtClean="0"/>
              <a:t>Prototypes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1242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s-VE" sz="3600" dirty="0" err="1" smtClean="0"/>
              <a:t>Rashomon</a:t>
            </a:r>
            <a:r>
              <a:rPr lang="es-VE" sz="3600" dirty="0" smtClean="0"/>
              <a:t> + 360° </a:t>
            </a:r>
            <a:r>
              <a:rPr lang="es-VE" sz="3600" dirty="0" err="1" smtClean="0"/>
              <a:t>Dynamic</a:t>
            </a:r>
            <a:r>
              <a:rPr lang="es-VE" sz="3600" dirty="0" smtClean="0"/>
              <a:t> </a:t>
            </a:r>
            <a:r>
              <a:rPr lang="es-VE" sz="3600" dirty="0" err="1" smtClean="0"/>
              <a:t>Sound</a:t>
            </a:r>
            <a:endParaRPr lang="es-VE" sz="3600" dirty="0" smtClean="0"/>
          </a:p>
          <a:p>
            <a:pPr marL="742950" indent="-742950">
              <a:buFont typeface="+mj-lt"/>
              <a:buAutoNum type="arabicPeriod"/>
            </a:pPr>
            <a:endParaRPr lang="es-VE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s-VE" sz="3600" dirty="0" smtClean="0"/>
              <a:t>Hamlet, </a:t>
            </a:r>
            <a:r>
              <a:rPr lang="es-VE" sz="3600" dirty="0" err="1" smtClean="0"/>
              <a:t>Rosencrantz</a:t>
            </a:r>
            <a:r>
              <a:rPr lang="es-VE" sz="3600" dirty="0" smtClean="0"/>
              <a:t> and </a:t>
            </a:r>
            <a:r>
              <a:rPr lang="es-VE" sz="3600" dirty="0" err="1" smtClean="0"/>
              <a:t>Guildernstern</a:t>
            </a:r>
            <a:r>
              <a:rPr lang="es-VE" sz="3600" dirty="0" smtClean="0"/>
              <a:t> are </a:t>
            </a:r>
            <a:r>
              <a:rPr lang="es-VE" sz="3600" dirty="0" err="1" smtClean="0"/>
              <a:t>Dead</a:t>
            </a:r>
            <a:r>
              <a:rPr lang="es-VE" sz="3600" dirty="0" smtClean="0"/>
              <a:t> + Camera </a:t>
            </a:r>
            <a:r>
              <a:rPr lang="es-VE" sz="3600" dirty="0" err="1" smtClean="0"/>
              <a:t>Angles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95400"/>
            <a:ext cx="3200400" cy="44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657600"/>
            <a:ext cx="1676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2590800"/>
            <a:ext cx="2819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3657600"/>
            <a:ext cx="2819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0600" y="4800600"/>
            <a:ext cx="28194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>
            <a:stCxn id="4" idx="3"/>
            <a:endCxn id="7" idx="1"/>
          </p:cNvCxnSpPr>
          <p:nvPr/>
        </p:nvCxnSpPr>
        <p:spPr>
          <a:xfrm>
            <a:off x="2362200" y="3886200"/>
            <a:ext cx="2438400" cy="1143000"/>
          </a:xfrm>
          <a:prstGeom prst="bentConnector3">
            <a:avLst>
              <a:gd name="adj1" fmla="val 4336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1"/>
          </p:cNvCxnSpPr>
          <p:nvPr/>
        </p:nvCxnSpPr>
        <p:spPr>
          <a:xfrm>
            <a:off x="3429000" y="38862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" idx="1"/>
          </p:cNvCxnSpPr>
          <p:nvPr/>
        </p:nvCxnSpPr>
        <p:spPr>
          <a:xfrm flipV="1">
            <a:off x="3429000" y="2819400"/>
            <a:ext cx="1371600" cy="1066800"/>
          </a:xfrm>
          <a:prstGeom prst="bentConnector3">
            <a:avLst>
              <a:gd name="adj1" fmla="val -694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400" y="28194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Everyone</a:t>
            </a:r>
          </a:p>
          <a:p>
            <a:pPr algn="ctr"/>
            <a:r>
              <a:rPr lang="en-US" sz="2400" dirty="0" smtClean="0"/>
              <a:t>Agrees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50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Bandit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715000" y="3657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Wife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638800" y="4800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Husband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657600" y="14478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The Story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00200" y="17526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High Concept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" y="26670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Exploiting the emphasis on perspectives in the story “</a:t>
            </a:r>
            <a:r>
              <a:rPr lang="en-US" sz="2800" dirty="0" err="1" smtClean="0"/>
              <a:t>Rashomon</a:t>
            </a:r>
            <a:r>
              <a:rPr lang="en-US" sz="2800" dirty="0" smtClean="0"/>
              <a:t>” to give an audience meaningful choices to make in a non-traditional theater setting.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17526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2052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2053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2054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2055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5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06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2066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070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131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138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2144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48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2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7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161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22" name="Straight Arrow Connector 121"/>
          <p:cNvCxnSpPr/>
          <p:nvPr/>
        </p:nvCxnSpPr>
        <p:spPr>
          <a:xfrm rot="10800000" flipV="1">
            <a:off x="5257800" y="1807052"/>
            <a:ext cx="762000" cy="1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3276600" y="1600200"/>
            <a:ext cx="19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 Screens</a:t>
            </a:r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 rot="10800000" flipV="1">
            <a:off x="5181600" y="2514600"/>
            <a:ext cx="6858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0800000" flipV="1">
            <a:off x="4114800" y="5638800"/>
            <a:ext cx="2362200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2667000" y="5410200"/>
            <a:ext cx="137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Swivel chairs</a:t>
            </a:r>
            <a:endParaRPr lang="en-US" dirty="0"/>
          </a:p>
        </p:txBody>
      </p:sp>
      <p:sp>
        <p:nvSpPr>
          <p:cNvPr id="251" name="TextBox 250"/>
          <p:cNvSpPr txBox="1"/>
          <p:nvPr/>
        </p:nvSpPr>
        <p:spPr>
          <a:xfrm>
            <a:off x="3962400" y="2362202"/>
            <a:ext cx="116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area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228600" y="23622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Projections represent characters in court, while actors represent</a:t>
            </a:r>
            <a:r>
              <a:rPr lang="en-US" sz="2800" dirty="0"/>
              <a:t> </a:t>
            </a:r>
            <a:r>
              <a:rPr lang="en-US" sz="2800" dirty="0" smtClean="0"/>
              <a:t>the reenactment of testimonies</a:t>
            </a:r>
          </a:p>
        </p:txBody>
      </p:sp>
      <p:cxnSp>
        <p:nvCxnSpPr>
          <p:cNvPr id="131" name="Straight Connector 130"/>
          <p:cNvCxnSpPr/>
          <p:nvPr/>
        </p:nvCxnSpPr>
        <p:spPr>
          <a:xfrm rot="5400000" flipH="1" flipV="1">
            <a:off x="5950427" y="5098575"/>
            <a:ext cx="1066798" cy="136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76400" y="53975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Chautauqua</a:t>
            </a:r>
            <a:r>
              <a:rPr lang="es-VE" dirty="0" smtClean="0">
                <a:latin typeface="Sylfaen" pitchFamily="18" charset="0"/>
                <a:cs typeface="Raavi" pitchFamily="2"/>
              </a:rPr>
              <a:t> </a:t>
            </a:r>
            <a:r>
              <a:rPr lang="es-VE" dirty="0" err="1" smtClean="0">
                <a:latin typeface="Sylfaen" pitchFamily="18" charset="0"/>
                <a:cs typeface="Raavi" pitchFamily="2"/>
              </a:rPr>
              <a:t>Interactive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232025"/>
            <a:ext cx="4038600" cy="3048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Goutham</a:t>
            </a:r>
            <a:r>
              <a:rPr lang="es-VE" sz="2800" dirty="0" smtClean="0"/>
              <a:t> </a:t>
            </a:r>
            <a:r>
              <a:rPr lang="es-VE" sz="2800" dirty="0" err="1" smtClean="0"/>
              <a:t>Dindukurthi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Kyle</a:t>
            </a:r>
            <a:r>
              <a:rPr lang="es-VE" sz="2800" dirty="0" smtClean="0"/>
              <a:t> </a:t>
            </a:r>
            <a:r>
              <a:rPr lang="es-VE" sz="2800" dirty="0" err="1" smtClean="0"/>
              <a:t>Dolan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Ben Miller</a:t>
            </a:r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Francisco </a:t>
            </a:r>
            <a:r>
              <a:rPr lang="es-VE" sz="2800" dirty="0" err="1" smtClean="0"/>
              <a:t>Souki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Aaron</a:t>
            </a:r>
            <a:r>
              <a:rPr lang="es-VE" sz="2800" dirty="0" smtClean="0"/>
              <a:t> </a:t>
            </a:r>
            <a:r>
              <a:rPr lang="es-VE" sz="2800" dirty="0" err="1" smtClean="0"/>
              <a:t>Vanderbeek</a:t>
            </a:r>
            <a:endParaRPr lang="es-VE" sz="2800" dirty="0" smtClean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0" y="1927225"/>
            <a:ext cx="4038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Drew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Davidson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Brenda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Harger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1676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Team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1371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Advisors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572000" y="3962400"/>
            <a:ext cx="403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Margaret Johnson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Bonnie Nelson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Schwartz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33528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Client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Representatives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1600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Beginning 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8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11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2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3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5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533400" y="23622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introductory stories play at the same time, with the audience’s collective attention determining volume levels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1600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Beginning 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8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11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2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3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5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533400" y="2362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Audience’s attention will determine which character testifies first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grpSp>
        <p:nvGrpSpPr>
          <p:cNvPr id="392" name="Group 142"/>
          <p:cNvGrpSpPr>
            <a:grpSpLocks/>
          </p:cNvGrpSpPr>
          <p:nvPr/>
        </p:nvGrpSpPr>
        <p:grpSpPr bwMode="auto">
          <a:xfrm>
            <a:off x="4572000" y="2082537"/>
            <a:ext cx="3925104" cy="3403863"/>
            <a:chOff x="3118" y="8810"/>
            <a:chExt cx="6181" cy="5360"/>
          </a:xfrm>
        </p:grpSpPr>
        <p:grpSp>
          <p:nvGrpSpPr>
            <p:cNvPr id="393" name="Group 143"/>
            <p:cNvGrpSpPr>
              <a:grpSpLocks/>
            </p:cNvGrpSpPr>
            <p:nvPr/>
          </p:nvGrpSpPr>
          <p:grpSpPr bwMode="auto">
            <a:xfrm>
              <a:off x="3118" y="8810"/>
              <a:ext cx="6181" cy="5360"/>
              <a:chOff x="3118" y="8810"/>
              <a:chExt cx="6181" cy="5360"/>
            </a:xfrm>
          </p:grpSpPr>
          <p:grpSp>
            <p:nvGrpSpPr>
              <p:cNvPr id="437" name="Group 144"/>
              <p:cNvGrpSpPr>
                <a:grpSpLocks/>
              </p:cNvGrpSpPr>
              <p:nvPr/>
            </p:nvGrpSpPr>
            <p:grpSpPr bwMode="auto">
              <a:xfrm>
                <a:off x="3118" y="8810"/>
                <a:ext cx="6181" cy="5360"/>
                <a:chOff x="3118" y="8810"/>
                <a:chExt cx="6181" cy="5360"/>
              </a:xfrm>
            </p:grpSpPr>
            <p:sp>
              <p:nvSpPr>
                <p:cNvPr id="439" name="AutoShape 145"/>
                <p:cNvSpPr>
                  <a:spLocks noChangeArrowheads="1"/>
                </p:cNvSpPr>
                <p:nvPr/>
              </p:nvSpPr>
              <p:spPr bwMode="auto">
                <a:xfrm rot="10800000">
                  <a:off x="3554" y="9207"/>
                  <a:ext cx="5307" cy="4590"/>
                </a:xfrm>
                <a:prstGeom prst="hexagon">
                  <a:avLst>
                    <a:gd name="adj" fmla="val 28905"/>
                    <a:gd name="vf" fmla="val 11547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AutoShape 146"/>
                <p:cNvSpPr>
                  <a:spLocks noChangeArrowheads="1"/>
                </p:cNvSpPr>
                <p:nvPr/>
              </p:nvSpPr>
              <p:spPr bwMode="auto">
                <a:xfrm rot="10800000">
                  <a:off x="4196" y="9767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Rectangle 147"/>
                <p:cNvSpPr>
                  <a:spLocks noChangeArrowheads="1"/>
                </p:cNvSpPr>
                <p:nvPr/>
              </p:nvSpPr>
              <p:spPr bwMode="auto">
                <a:xfrm rot="9026529">
                  <a:off x="3118" y="11710"/>
                  <a:ext cx="1181" cy="24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2" name="Group 148"/>
                <p:cNvGrpSpPr>
                  <a:grpSpLocks/>
                </p:cNvGrpSpPr>
                <p:nvPr/>
              </p:nvGrpSpPr>
              <p:grpSpPr bwMode="auto">
                <a:xfrm rot="14367235" flipH="1">
                  <a:off x="3452" y="11527"/>
                  <a:ext cx="404" cy="552"/>
                  <a:chOff x="1165" y="11742"/>
                  <a:chExt cx="404" cy="552"/>
                </a:xfrm>
              </p:grpSpPr>
              <p:sp>
                <p:nvSpPr>
                  <p:cNvPr id="504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5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6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3" name="Oval 152"/>
                <p:cNvSpPr>
                  <a:spLocks noChangeArrowheads="1"/>
                </p:cNvSpPr>
                <p:nvPr/>
              </p:nvSpPr>
              <p:spPr bwMode="auto">
                <a:xfrm rot="10800000">
                  <a:off x="4738" y="10119"/>
                  <a:ext cx="2880" cy="2880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Oval 153"/>
                <p:cNvSpPr>
                  <a:spLocks noChangeArrowheads="1"/>
                </p:cNvSpPr>
                <p:nvPr/>
              </p:nvSpPr>
              <p:spPr bwMode="auto">
                <a:xfrm rot="10800000">
                  <a:off x="5973" y="11631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Oval 154"/>
                <p:cNvSpPr>
                  <a:spLocks noChangeArrowheads="1"/>
                </p:cNvSpPr>
                <p:nvPr/>
              </p:nvSpPr>
              <p:spPr bwMode="auto">
                <a:xfrm rot="10800000">
                  <a:off x="5975" y="10986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Oval 155"/>
                <p:cNvSpPr>
                  <a:spLocks noChangeArrowheads="1"/>
                </p:cNvSpPr>
                <p:nvPr/>
              </p:nvSpPr>
              <p:spPr bwMode="auto">
                <a:xfrm rot="10800000">
                  <a:off x="6837" y="10982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Oval 156"/>
                <p:cNvSpPr>
                  <a:spLocks noChangeArrowheads="1"/>
                </p:cNvSpPr>
                <p:nvPr/>
              </p:nvSpPr>
              <p:spPr bwMode="auto">
                <a:xfrm rot="10800000">
                  <a:off x="5145" y="10980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Oval 157"/>
                <p:cNvSpPr>
                  <a:spLocks noChangeArrowheads="1"/>
                </p:cNvSpPr>
                <p:nvPr/>
              </p:nvSpPr>
              <p:spPr bwMode="auto">
                <a:xfrm rot="10800000">
                  <a:off x="6311" y="10449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Oval 158"/>
                <p:cNvSpPr>
                  <a:spLocks noChangeArrowheads="1"/>
                </p:cNvSpPr>
                <p:nvPr/>
              </p:nvSpPr>
              <p:spPr bwMode="auto">
                <a:xfrm rot="10800000">
                  <a:off x="5589" y="10452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Oval 159"/>
                <p:cNvSpPr>
                  <a:spLocks noChangeArrowheads="1"/>
                </p:cNvSpPr>
                <p:nvPr/>
              </p:nvSpPr>
              <p:spPr bwMode="auto">
                <a:xfrm rot="10800000">
                  <a:off x="6791" y="11657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Oval 160"/>
                <p:cNvSpPr>
                  <a:spLocks noChangeArrowheads="1"/>
                </p:cNvSpPr>
                <p:nvPr/>
              </p:nvSpPr>
              <p:spPr bwMode="auto">
                <a:xfrm rot="10800000">
                  <a:off x="5101" y="11611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Oval 161"/>
                <p:cNvSpPr>
                  <a:spLocks noChangeArrowheads="1"/>
                </p:cNvSpPr>
                <p:nvPr/>
              </p:nvSpPr>
              <p:spPr bwMode="auto">
                <a:xfrm rot="10800000">
                  <a:off x="6378" y="12143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Oval 162"/>
                <p:cNvSpPr>
                  <a:spLocks noChangeArrowheads="1"/>
                </p:cNvSpPr>
                <p:nvPr/>
              </p:nvSpPr>
              <p:spPr bwMode="auto">
                <a:xfrm rot="10800000">
                  <a:off x="5490" y="12126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54" name="Group 163"/>
                <p:cNvGrpSpPr>
                  <a:grpSpLocks/>
                </p:cNvGrpSpPr>
                <p:nvPr/>
              </p:nvGrpSpPr>
              <p:grpSpPr bwMode="auto">
                <a:xfrm rot="21600000">
                  <a:off x="4990" y="8810"/>
                  <a:ext cx="404" cy="552"/>
                  <a:chOff x="1165" y="11742"/>
                  <a:chExt cx="404" cy="552"/>
                </a:xfrm>
              </p:grpSpPr>
              <p:sp>
                <p:nvSpPr>
                  <p:cNvPr id="501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5" name="Group 167"/>
                <p:cNvGrpSpPr>
                  <a:grpSpLocks/>
                </p:cNvGrpSpPr>
                <p:nvPr/>
              </p:nvGrpSpPr>
              <p:grpSpPr bwMode="auto">
                <a:xfrm rot="21600000">
                  <a:off x="7006" y="8810"/>
                  <a:ext cx="404" cy="552"/>
                  <a:chOff x="1165" y="11742"/>
                  <a:chExt cx="404" cy="552"/>
                </a:xfrm>
              </p:grpSpPr>
              <p:sp>
                <p:nvSpPr>
                  <p:cNvPr id="498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9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6" name="Group 171"/>
                <p:cNvGrpSpPr>
                  <a:grpSpLocks/>
                </p:cNvGrpSpPr>
                <p:nvPr/>
              </p:nvGrpSpPr>
              <p:grpSpPr bwMode="auto">
                <a:xfrm flipH="1">
                  <a:off x="6278" y="9113"/>
                  <a:ext cx="288" cy="598"/>
                  <a:chOff x="1101" y="11070"/>
                  <a:chExt cx="517" cy="1047"/>
                </a:xfrm>
              </p:grpSpPr>
              <p:sp>
                <p:nvSpPr>
                  <p:cNvPr id="493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94" name="AutoShape 1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5" name="AutoShape 1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6" name="AutoShape 17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7" name="AutoShape 1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57" name="Group 177"/>
                <p:cNvGrpSpPr>
                  <a:grpSpLocks/>
                </p:cNvGrpSpPr>
                <p:nvPr/>
              </p:nvGrpSpPr>
              <p:grpSpPr bwMode="auto">
                <a:xfrm flipH="1">
                  <a:off x="6667" y="9098"/>
                  <a:ext cx="288" cy="598"/>
                  <a:chOff x="1101" y="11070"/>
                  <a:chExt cx="517" cy="1047"/>
                </a:xfrm>
              </p:grpSpPr>
              <p:sp>
                <p:nvSpPr>
                  <p:cNvPr id="488" name="AutoShape 178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89" name="AutoShape 1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0" name="AutoShape 1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1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2" name="AutoShape 1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58" name="Group 183"/>
                <p:cNvGrpSpPr>
                  <a:grpSpLocks/>
                </p:cNvGrpSpPr>
                <p:nvPr/>
              </p:nvGrpSpPr>
              <p:grpSpPr bwMode="auto">
                <a:xfrm flipH="1">
                  <a:off x="5394" y="9097"/>
                  <a:ext cx="288" cy="598"/>
                  <a:chOff x="1101" y="11070"/>
                  <a:chExt cx="517" cy="1047"/>
                </a:xfrm>
              </p:grpSpPr>
              <p:sp>
                <p:nvSpPr>
                  <p:cNvPr id="483" name="AutoShape 184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84" name="AutoShape 18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5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6" name="AutoShape 18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7" name="AutoShape 1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459" name="Rectangle 189"/>
                <p:cNvSpPr>
                  <a:spLocks noChangeArrowheads="1"/>
                </p:cNvSpPr>
                <p:nvPr/>
              </p:nvSpPr>
              <p:spPr bwMode="auto">
                <a:xfrm rot="12619389">
                  <a:off x="8118" y="11706"/>
                  <a:ext cx="1181" cy="24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AutoShape 190"/>
                <p:cNvSpPr>
                  <a:spLocks noChangeArrowheads="1"/>
                </p:cNvSpPr>
                <p:nvPr/>
              </p:nvSpPr>
              <p:spPr bwMode="auto">
                <a:xfrm rot="-14229326">
                  <a:off x="8180" y="12359"/>
                  <a:ext cx="1078" cy="1078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1" name="Group 191"/>
                <p:cNvGrpSpPr>
                  <a:grpSpLocks/>
                </p:cNvGrpSpPr>
                <p:nvPr/>
              </p:nvGrpSpPr>
              <p:grpSpPr bwMode="auto">
                <a:xfrm rot="7232765">
                  <a:off x="7564" y="13291"/>
                  <a:ext cx="404" cy="552"/>
                  <a:chOff x="1165" y="11742"/>
                  <a:chExt cx="404" cy="552"/>
                </a:xfrm>
              </p:grpSpPr>
              <p:sp>
                <p:nvSpPr>
                  <p:cNvPr id="480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1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2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2" name="Group 195"/>
                <p:cNvGrpSpPr>
                  <a:grpSpLocks/>
                </p:cNvGrpSpPr>
                <p:nvPr/>
              </p:nvGrpSpPr>
              <p:grpSpPr bwMode="auto">
                <a:xfrm rot="7232765">
                  <a:off x="8525" y="11493"/>
                  <a:ext cx="404" cy="552"/>
                  <a:chOff x="1165" y="11742"/>
                  <a:chExt cx="404" cy="552"/>
                </a:xfrm>
              </p:grpSpPr>
              <p:sp>
                <p:nvSpPr>
                  <p:cNvPr id="477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9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oup 199"/>
                <p:cNvGrpSpPr>
                  <a:grpSpLocks/>
                </p:cNvGrpSpPr>
                <p:nvPr/>
              </p:nvGrpSpPr>
              <p:grpSpPr bwMode="auto">
                <a:xfrm rot="10800000">
                  <a:off x="5919" y="11961"/>
                  <a:ext cx="1099" cy="712"/>
                  <a:chOff x="5090" y="5040"/>
                  <a:chExt cx="1099" cy="712"/>
                </a:xfrm>
              </p:grpSpPr>
              <p:sp>
                <p:nvSpPr>
                  <p:cNvPr id="472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02" y="5040"/>
                    <a:ext cx="712" cy="71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3" name="AutoShape 201"/>
                  <p:cNvSpPr>
                    <a:spLocks noChangeArrowheads="1"/>
                  </p:cNvSpPr>
                  <p:nvPr/>
                </p:nvSpPr>
                <p:spPr bwMode="auto">
                  <a:xfrm>
                    <a:off x="5113" y="5271"/>
                    <a:ext cx="210" cy="18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4" name="AutoShape 20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792" y="5319"/>
                    <a:ext cx="210" cy="18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5090" y="5116"/>
                    <a:ext cx="304" cy="146"/>
                  </a:xfrm>
                  <a:prstGeom prst="rect">
                    <a:avLst/>
                  </a:prstGeom>
                  <a:solidFill>
                    <a:srgbClr val="D8D8D8"/>
                  </a:solidFill>
                  <a:ln w="9525">
                    <a:solidFill>
                      <a:srgbClr val="D8D8D8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766" y="5509"/>
                    <a:ext cx="423" cy="146"/>
                  </a:xfrm>
                  <a:prstGeom prst="rect">
                    <a:avLst/>
                  </a:prstGeom>
                  <a:solidFill>
                    <a:srgbClr val="D8D8D8"/>
                  </a:solidFill>
                  <a:ln w="9525">
                    <a:solidFill>
                      <a:srgbClr val="D8D8D8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4" name="Group 205"/>
                <p:cNvGrpSpPr>
                  <a:grpSpLocks/>
                </p:cNvGrpSpPr>
                <p:nvPr/>
              </p:nvGrpSpPr>
              <p:grpSpPr bwMode="auto">
                <a:xfrm rot="14367235" flipH="1">
                  <a:off x="4426" y="13330"/>
                  <a:ext cx="404" cy="552"/>
                  <a:chOff x="1165" y="11742"/>
                  <a:chExt cx="404" cy="552"/>
                </a:xfrm>
              </p:grpSpPr>
              <p:sp>
                <p:nvSpPr>
                  <p:cNvPr id="469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0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1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5" name="Rectangle 209"/>
                <p:cNvSpPr>
                  <a:spLocks noChangeArrowheads="1"/>
                </p:cNvSpPr>
                <p:nvPr/>
              </p:nvSpPr>
              <p:spPr bwMode="auto">
                <a:xfrm rot="9026529">
                  <a:off x="3721" y="12528"/>
                  <a:ext cx="303" cy="6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Rectangle 210"/>
                <p:cNvSpPr>
                  <a:spLocks noChangeArrowheads="1"/>
                </p:cNvSpPr>
                <p:nvPr/>
              </p:nvSpPr>
              <p:spPr bwMode="auto">
                <a:xfrm rot="14426529">
                  <a:off x="8405" y="12426"/>
                  <a:ext cx="303" cy="6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Arc 211"/>
                <p:cNvSpPr>
                  <a:spLocks/>
                </p:cNvSpPr>
                <p:nvPr/>
              </p:nvSpPr>
              <p:spPr bwMode="auto">
                <a:xfrm rot="5400000">
                  <a:off x="8354" y="12696"/>
                  <a:ext cx="339" cy="20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28"/>
                    <a:gd name="T1" fmla="*/ 0 h 21600"/>
                    <a:gd name="T2" fmla="*/ 21528 w 21528"/>
                    <a:gd name="T3" fmla="*/ 19837 h 21600"/>
                    <a:gd name="T4" fmla="*/ 0 w 2152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28" h="21600" fill="none" extrusionOk="0">
                      <a:moveTo>
                        <a:pt x="-1" y="0"/>
                      </a:moveTo>
                      <a:cubicBezTo>
                        <a:pt x="11245" y="0"/>
                        <a:pt x="20610" y="8628"/>
                        <a:pt x="21527" y="19837"/>
                      </a:cubicBezTo>
                    </a:path>
                    <a:path w="21528" h="21600" stroke="0" extrusionOk="0">
                      <a:moveTo>
                        <a:pt x="-1" y="0"/>
                      </a:moveTo>
                      <a:cubicBezTo>
                        <a:pt x="11245" y="0"/>
                        <a:pt x="20610" y="8628"/>
                        <a:pt x="21527" y="1983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468" name="AutoShape 212"/>
                <p:cNvCxnSpPr>
                  <a:cxnSpLocks noChangeShapeType="1"/>
                </p:cNvCxnSpPr>
                <p:nvPr/>
              </p:nvCxnSpPr>
              <p:spPr bwMode="auto">
                <a:xfrm>
                  <a:off x="3814" y="12716"/>
                  <a:ext cx="178" cy="39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38" name="AutoShape 213"/>
              <p:cNvSpPr>
                <a:spLocks noChangeArrowheads="1"/>
              </p:cNvSpPr>
              <p:nvPr/>
            </p:nvSpPr>
            <p:spPr bwMode="auto">
              <a:xfrm rot="14229324" flipH="1">
                <a:off x="3190" y="12447"/>
                <a:ext cx="1078" cy="1078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394" name="AutoShape 214"/>
            <p:cNvCxnSpPr>
              <a:cxnSpLocks noChangeShapeType="1"/>
            </p:cNvCxnSpPr>
            <p:nvPr/>
          </p:nvCxnSpPr>
          <p:spPr bwMode="auto">
            <a:xfrm rot="10800000">
              <a:off x="6807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5" name="AutoShape 215"/>
            <p:cNvCxnSpPr>
              <a:cxnSpLocks noChangeShapeType="1"/>
            </p:cNvCxnSpPr>
            <p:nvPr/>
          </p:nvCxnSpPr>
          <p:spPr bwMode="auto">
            <a:xfrm rot="10800000">
              <a:off x="6500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6" name="AutoShape 216"/>
            <p:cNvCxnSpPr>
              <a:cxnSpLocks noChangeShapeType="1"/>
            </p:cNvCxnSpPr>
            <p:nvPr/>
          </p:nvCxnSpPr>
          <p:spPr bwMode="auto">
            <a:xfrm rot="10800000">
              <a:off x="6193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7" name="AutoShape 217"/>
            <p:cNvCxnSpPr>
              <a:cxnSpLocks noChangeShapeType="1"/>
            </p:cNvCxnSpPr>
            <p:nvPr/>
          </p:nvCxnSpPr>
          <p:spPr bwMode="auto">
            <a:xfrm rot="10800000">
              <a:off x="5886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8" name="AutoShape 218"/>
            <p:cNvCxnSpPr>
              <a:cxnSpLocks noChangeShapeType="1"/>
            </p:cNvCxnSpPr>
            <p:nvPr/>
          </p:nvCxnSpPr>
          <p:spPr bwMode="auto">
            <a:xfrm rot="10800000">
              <a:off x="5579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9" name="AutoShape 219"/>
            <p:cNvCxnSpPr>
              <a:cxnSpLocks noChangeShapeType="1"/>
            </p:cNvCxnSpPr>
            <p:nvPr/>
          </p:nvCxnSpPr>
          <p:spPr bwMode="auto">
            <a:xfrm rot="10800000">
              <a:off x="5272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0" name="AutoShape 220"/>
            <p:cNvCxnSpPr>
              <a:cxnSpLocks noChangeShapeType="1"/>
            </p:cNvCxnSpPr>
            <p:nvPr/>
          </p:nvCxnSpPr>
          <p:spPr bwMode="auto">
            <a:xfrm rot="10800000">
              <a:off x="7150" y="13211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1" name="AutoShape 221"/>
            <p:cNvCxnSpPr>
              <a:cxnSpLocks noChangeShapeType="1"/>
            </p:cNvCxnSpPr>
            <p:nvPr/>
          </p:nvCxnSpPr>
          <p:spPr bwMode="auto">
            <a:xfrm rot="10800000" flipH="1">
              <a:off x="4900" y="13227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2" name="AutoShape 222"/>
            <p:cNvCxnSpPr>
              <a:cxnSpLocks noChangeShapeType="1"/>
            </p:cNvCxnSpPr>
            <p:nvPr/>
          </p:nvCxnSpPr>
          <p:spPr bwMode="auto">
            <a:xfrm rot="10800000" flipH="1">
              <a:off x="4737" y="12941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3" name="AutoShape 223"/>
            <p:cNvCxnSpPr>
              <a:cxnSpLocks noChangeShapeType="1"/>
            </p:cNvCxnSpPr>
            <p:nvPr/>
          </p:nvCxnSpPr>
          <p:spPr bwMode="auto">
            <a:xfrm rot="10800000" flipH="1">
              <a:off x="4593" y="12715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4" name="AutoShape 224"/>
            <p:cNvCxnSpPr>
              <a:cxnSpLocks noChangeShapeType="1"/>
            </p:cNvCxnSpPr>
            <p:nvPr/>
          </p:nvCxnSpPr>
          <p:spPr bwMode="auto">
            <a:xfrm rot="10800000" flipH="1">
              <a:off x="4446" y="1242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5" name="AutoShape 225"/>
            <p:cNvCxnSpPr>
              <a:cxnSpLocks noChangeShapeType="1"/>
            </p:cNvCxnSpPr>
            <p:nvPr/>
          </p:nvCxnSpPr>
          <p:spPr bwMode="auto">
            <a:xfrm rot="10800000" flipH="1">
              <a:off x="4343" y="12193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6" name="AutoShape 226"/>
            <p:cNvCxnSpPr>
              <a:cxnSpLocks noChangeShapeType="1"/>
            </p:cNvCxnSpPr>
            <p:nvPr/>
          </p:nvCxnSpPr>
          <p:spPr bwMode="auto">
            <a:xfrm rot="10800000" flipH="1">
              <a:off x="4164" y="1193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7" name="AutoShape 227"/>
            <p:cNvCxnSpPr>
              <a:cxnSpLocks noChangeShapeType="1"/>
            </p:cNvCxnSpPr>
            <p:nvPr/>
          </p:nvCxnSpPr>
          <p:spPr bwMode="auto">
            <a:xfrm rot="10800000" flipH="1">
              <a:off x="3992" y="1163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8" name="AutoShape 228"/>
            <p:cNvCxnSpPr>
              <a:cxnSpLocks noChangeShapeType="1"/>
            </p:cNvCxnSpPr>
            <p:nvPr/>
          </p:nvCxnSpPr>
          <p:spPr bwMode="auto">
            <a:xfrm rot="10800000" flipH="1">
              <a:off x="3555" y="11497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9" name="AutoShape 229"/>
            <p:cNvCxnSpPr>
              <a:cxnSpLocks noChangeShapeType="1"/>
            </p:cNvCxnSpPr>
            <p:nvPr/>
          </p:nvCxnSpPr>
          <p:spPr bwMode="auto">
            <a:xfrm rot="10800000" flipH="1">
              <a:off x="3721" y="11208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0" name="AutoShape 230"/>
            <p:cNvCxnSpPr>
              <a:cxnSpLocks noChangeShapeType="1"/>
            </p:cNvCxnSpPr>
            <p:nvPr/>
          </p:nvCxnSpPr>
          <p:spPr bwMode="auto">
            <a:xfrm rot="10800000" flipH="1">
              <a:off x="3930" y="10851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" name="AutoShape 231"/>
            <p:cNvCxnSpPr>
              <a:cxnSpLocks noChangeShapeType="1"/>
            </p:cNvCxnSpPr>
            <p:nvPr/>
          </p:nvCxnSpPr>
          <p:spPr bwMode="auto">
            <a:xfrm rot="10800000" flipH="1">
              <a:off x="4096" y="10562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" name="AutoShape 232"/>
            <p:cNvCxnSpPr>
              <a:cxnSpLocks noChangeShapeType="1"/>
            </p:cNvCxnSpPr>
            <p:nvPr/>
          </p:nvCxnSpPr>
          <p:spPr bwMode="auto">
            <a:xfrm rot="10800000" flipH="1">
              <a:off x="4261" y="10300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3" name="AutoShape 233"/>
            <p:cNvCxnSpPr>
              <a:cxnSpLocks noChangeShapeType="1"/>
            </p:cNvCxnSpPr>
            <p:nvPr/>
          </p:nvCxnSpPr>
          <p:spPr bwMode="auto">
            <a:xfrm rot="10800000" flipH="1">
              <a:off x="4427" y="10011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4" name="AutoShape 234"/>
            <p:cNvCxnSpPr>
              <a:cxnSpLocks noChangeShapeType="1"/>
            </p:cNvCxnSpPr>
            <p:nvPr/>
          </p:nvCxnSpPr>
          <p:spPr bwMode="auto">
            <a:xfrm rot="10800000" flipH="1">
              <a:off x="4562" y="9766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5" name="AutoShape 235"/>
            <p:cNvCxnSpPr>
              <a:cxnSpLocks noChangeShapeType="1"/>
            </p:cNvCxnSpPr>
            <p:nvPr/>
          </p:nvCxnSpPr>
          <p:spPr bwMode="auto">
            <a:xfrm rot="10800000" flipH="1" flipV="1">
              <a:off x="4918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6" name="AutoShape 236"/>
            <p:cNvCxnSpPr>
              <a:cxnSpLocks noChangeShapeType="1"/>
            </p:cNvCxnSpPr>
            <p:nvPr/>
          </p:nvCxnSpPr>
          <p:spPr bwMode="auto">
            <a:xfrm rot="10800000" flipH="1" flipV="1">
              <a:off x="5224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7" name="AutoShape 237"/>
            <p:cNvCxnSpPr>
              <a:cxnSpLocks noChangeShapeType="1"/>
            </p:cNvCxnSpPr>
            <p:nvPr/>
          </p:nvCxnSpPr>
          <p:spPr bwMode="auto">
            <a:xfrm rot="10800000" flipH="1" flipV="1">
              <a:off x="5598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8" name="AutoShape 238"/>
            <p:cNvCxnSpPr>
              <a:cxnSpLocks noChangeShapeType="1"/>
            </p:cNvCxnSpPr>
            <p:nvPr/>
          </p:nvCxnSpPr>
          <p:spPr bwMode="auto">
            <a:xfrm rot="10800000" flipH="1" flipV="1">
              <a:off x="5904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9" name="AutoShape 239"/>
            <p:cNvCxnSpPr>
              <a:cxnSpLocks noChangeShapeType="1"/>
            </p:cNvCxnSpPr>
            <p:nvPr/>
          </p:nvCxnSpPr>
          <p:spPr bwMode="auto">
            <a:xfrm rot="10800000" flipH="1" flipV="1">
              <a:off x="6260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" name="AutoShape 240"/>
            <p:cNvCxnSpPr>
              <a:cxnSpLocks noChangeShapeType="1"/>
            </p:cNvCxnSpPr>
            <p:nvPr/>
          </p:nvCxnSpPr>
          <p:spPr bwMode="auto">
            <a:xfrm rot="10800000" flipH="1" flipV="1">
              <a:off x="6566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1" name="AutoShape 241"/>
            <p:cNvCxnSpPr>
              <a:cxnSpLocks noChangeShapeType="1"/>
            </p:cNvCxnSpPr>
            <p:nvPr/>
          </p:nvCxnSpPr>
          <p:spPr bwMode="auto">
            <a:xfrm rot="10800000" flipH="1" flipV="1">
              <a:off x="6905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2" name="AutoShape 242"/>
            <p:cNvCxnSpPr>
              <a:cxnSpLocks noChangeShapeType="1"/>
            </p:cNvCxnSpPr>
            <p:nvPr/>
          </p:nvCxnSpPr>
          <p:spPr bwMode="auto">
            <a:xfrm rot="10800000" flipV="1">
              <a:off x="7194" y="9233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3" name="AutoShape 243"/>
            <p:cNvCxnSpPr>
              <a:cxnSpLocks noChangeShapeType="1"/>
            </p:cNvCxnSpPr>
            <p:nvPr/>
          </p:nvCxnSpPr>
          <p:spPr bwMode="auto">
            <a:xfrm rot="10800000" flipV="1">
              <a:off x="7376" y="9545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4" name="AutoShape 244"/>
            <p:cNvCxnSpPr>
              <a:cxnSpLocks noChangeShapeType="1"/>
            </p:cNvCxnSpPr>
            <p:nvPr/>
          </p:nvCxnSpPr>
          <p:spPr bwMode="auto">
            <a:xfrm rot="10800000" flipV="1">
              <a:off x="7535" y="9794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5" name="AutoShape 245"/>
            <p:cNvCxnSpPr>
              <a:cxnSpLocks noChangeShapeType="1"/>
            </p:cNvCxnSpPr>
            <p:nvPr/>
          </p:nvCxnSpPr>
          <p:spPr bwMode="auto">
            <a:xfrm rot="10800000" flipV="1">
              <a:off x="7717" y="10106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6" name="AutoShape 246"/>
            <p:cNvCxnSpPr>
              <a:cxnSpLocks noChangeShapeType="1"/>
            </p:cNvCxnSpPr>
            <p:nvPr/>
          </p:nvCxnSpPr>
          <p:spPr bwMode="auto">
            <a:xfrm rot="10800000" flipV="1">
              <a:off x="7882" y="10419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7" name="AutoShape 247"/>
            <p:cNvCxnSpPr>
              <a:cxnSpLocks noChangeShapeType="1"/>
            </p:cNvCxnSpPr>
            <p:nvPr/>
          </p:nvCxnSpPr>
          <p:spPr bwMode="auto">
            <a:xfrm rot="10800000" flipV="1">
              <a:off x="8064" y="10731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8" name="AutoShape 248"/>
            <p:cNvCxnSpPr>
              <a:cxnSpLocks noChangeShapeType="1"/>
            </p:cNvCxnSpPr>
            <p:nvPr/>
          </p:nvCxnSpPr>
          <p:spPr bwMode="auto">
            <a:xfrm rot="10800000" flipV="1">
              <a:off x="8191" y="10985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9" name="AutoShape 249"/>
            <p:cNvCxnSpPr>
              <a:cxnSpLocks noChangeShapeType="1"/>
            </p:cNvCxnSpPr>
            <p:nvPr/>
          </p:nvCxnSpPr>
          <p:spPr bwMode="auto">
            <a:xfrm rot="10800000">
              <a:off x="8191" y="11538"/>
              <a:ext cx="63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0" name="AutoShape 250"/>
            <p:cNvCxnSpPr>
              <a:cxnSpLocks noChangeShapeType="1"/>
            </p:cNvCxnSpPr>
            <p:nvPr/>
          </p:nvCxnSpPr>
          <p:spPr bwMode="auto">
            <a:xfrm rot="10800000" flipH="1">
              <a:off x="3721" y="11537"/>
              <a:ext cx="476" cy="3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1" name="AutoShape 251"/>
            <p:cNvCxnSpPr>
              <a:cxnSpLocks noChangeShapeType="1"/>
            </p:cNvCxnSpPr>
            <p:nvPr/>
          </p:nvCxnSpPr>
          <p:spPr bwMode="auto">
            <a:xfrm rot="10800000">
              <a:off x="8195" y="11547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2" name="AutoShape 252"/>
            <p:cNvCxnSpPr>
              <a:cxnSpLocks noChangeShapeType="1"/>
            </p:cNvCxnSpPr>
            <p:nvPr/>
          </p:nvCxnSpPr>
          <p:spPr bwMode="auto">
            <a:xfrm rot="10800000">
              <a:off x="7978" y="11801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3" name="AutoShape 253"/>
            <p:cNvCxnSpPr>
              <a:cxnSpLocks noChangeShapeType="1"/>
            </p:cNvCxnSpPr>
            <p:nvPr/>
          </p:nvCxnSpPr>
          <p:spPr bwMode="auto">
            <a:xfrm rot="10800000">
              <a:off x="7866" y="12119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4" name="AutoShape 254"/>
            <p:cNvCxnSpPr>
              <a:cxnSpLocks noChangeShapeType="1"/>
            </p:cNvCxnSpPr>
            <p:nvPr/>
          </p:nvCxnSpPr>
          <p:spPr bwMode="auto">
            <a:xfrm rot="10800000">
              <a:off x="7649" y="12373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5" name="AutoShape 255"/>
            <p:cNvCxnSpPr>
              <a:cxnSpLocks noChangeShapeType="1"/>
            </p:cNvCxnSpPr>
            <p:nvPr/>
          </p:nvCxnSpPr>
          <p:spPr bwMode="auto">
            <a:xfrm rot="10800000">
              <a:off x="7505" y="12715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6" name="AutoShape 256"/>
            <p:cNvCxnSpPr>
              <a:cxnSpLocks noChangeShapeType="1"/>
            </p:cNvCxnSpPr>
            <p:nvPr/>
          </p:nvCxnSpPr>
          <p:spPr bwMode="auto">
            <a:xfrm rot="10800000">
              <a:off x="7288" y="12969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508" name="TextBox 507"/>
          <p:cNvSpPr txBox="1"/>
          <p:nvPr/>
        </p:nvSpPr>
        <p:spPr>
          <a:xfrm>
            <a:off x="381000" y="15240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Character’s Testimony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533400" y="2362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other characters’ projections react to the story as it is being told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00200" y="1524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In the end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" y="2209800"/>
            <a:ext cx="8077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800" dirty="0" smtClean="0"/>
              <a:t>The performance order potentially varies from one show to the next. </a:t>
            </a:r>
          </a:p>
          <a:p>
            <a:pPr algn="ctr">
              <a:spcAft>
                <a:spcPts val="3000"/>
              </a:spcAft>
            </a:pPr>
            <a:r>
              <a:rPr lang="en-US" sz="2800" dirty="0" smtClean="0"/>
              <a:t>Audience members will be asked to provide judgment.</a:t>
            </a:r>
          </a:p>
          <a:p>
            <a:pPr algn="ctr">
              <a:spcAft>
                <a:spcPts val="3000"/>
              </a:spcAft>
            </a:pPr>
            <a:r>
              <a:rPr lang="en-US" sz="2800" dirty="0" smtClean="0"/>
              <a:t>We will analyze the data and find possible relationships to the play’s order.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pic>
        <p:nvPicPr>
          <p:cNvPr id="3076" name="Picture 4" descr="U:\Working\fsouki_perforce.etc.cmu.edu_1666\etc\projects\2009_semester_1\chautauqua-festival\Presentation\Half Presentation\png\swiv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362200"/>
            <a:ext cx="2178708" cy="1897315"/>
          </a:xfrm>
          <a:prstGeom prst="rect">
            <a:avLst/>
          </a:prstGeom>
          <a:noFill/>
        </p:spPr>
      </p:pic>
      <p:pic>
        <p:nvPicPr>
          <p:cNvPr id="3077" name="Picture 5" descr="U:\Working\fsouki_perforce.etc.cmu.edu_1666\etc\projects\2009_semester_1\chautauqua-festival\Presentation\Half Presentation\png\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6000" y="3886200"/>
            <a:ext cx="976183" cy="850103"/>
          </a:xfrm>
          <a:prstGeom prst="rect">
            <a:avLst/>
          </a:prstGeom>
          <a:noFill/>
        </p:spPr>
      </p:pic>
      <p:pic>
        <p:nvPicPr>
          <p:cNvPr id="13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1783767"/>
            <a:ext cx="1765556" cy="1537524"/>
          </a:xfrm>
          <a:prstGeom prst="rect">
            <a:avLst/>
          </a:prstGeom>
          <a:noFill/>
        </p:spPr>
      </p:pic>
      <p:pic>
        <p:nvPicPr>
          <p:cNvPr id="307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1786948"/>
            <a:ext cx="441981" cy="727652"/>
          </a:xfrm>
          <a:prstGeom prst="rect">
            <a:avLst/>
          </a:prstGeom>
          <a:noFill/>
        </p:spPr>
      </p:pic>
      <p:pic>
        <p:nvPicPr>
          <p:cNvPr id="16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1765556" cy="1537524"/>
          </a:xfrm>
          <a:prstGeom prst="rect">
            <a:avLst/>
          </a:prstGeom>
          <a:noFill/>
        </p:spPr>
      </p:pic>
      <p:pic>
        <p:nvPicPr>
          <p:cNvPr id="17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8200" y="3124200"/>
            <a:ext cx="441981" cy="727652"/>
          </a:xfrm>
          <a:prstGeom prst="rect">
            <a:avLst/>
          </a:prstGeom>
          <a:noFill/>
        </p:spPr>
      </p:pic>
      <p:pic>
        <p:nvPicPr>
          <p:cNvPr id="18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4450767"/>
            <a:ext cx="1765556" cy="1537524"/>
          </a:xfrm>
          <a:prstGeom prst="rect">
            <a:avLst/>
          </a:prstGeom>
          <a:noFill/>
        </p:spPr>
      </p:pic>
      <p:pic>
        <p:nvPicPr>
          <p:cNvPr id="1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4453948"/>
            <a:ext cx="441981" cy="727652"/>
          </a:xfrm>
          <a:prstGeom prst="rect">
            <a:avLst/>
          </a:prstGeom>
          <a:noFill/>
        </p:spPr>
      </p:pic>
      <p:pic>
        <p:nvPicPr>
          <p:cNvPr id="3080" name="Picture 8" descr="U:\Working\fsouki_perforce.etc.cmu.edu_1666\etc\projects\2009_semester_1\chautauqua-festival\Presentation\Half Presentation\png\externalmid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1295400"/>
            <a:ext cx="1990494" cy="1020128"/>
          </a:xfrm>
          <a:prstGeom prst="rect">
            <a:avLst/>
          </a:prstGeom>
          <a:noFill/>
        </p:spPr>
      </p:pic>
      <p:pic>
        <p:nvPicPr>
          <p:cNvPr id="3081" name="Picture 9" descr="U:\Working\fsouki_perforce.etc.cmu.edu_1666\etc\projects\2009_semester_1\chautauqua-festival\Presentation\Half Presentation\png\p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1371600"/>
            <a:ext cx="2162175" cy="21621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pic>
        <p:nvPicPr>
          <p:cNvPr id="3076" name="Picture 4" descr="U:\Working\fsouki_perforce.etc.cmu.edu_1666\etc\projects\2009_semester_1\chautauqua-festival\Presentation\Half Presentation\png\swiv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362200"/>
            <a:ext cx="2178708" cy="1897315"/>
          </a:xfrm>
          <a:prstGeom prst="rect">
            <a:avLst/>
          </a:prstGeom>
          <a:noFill/>
        </p:spPr>
      </p:pic>
      <p:pic>
        <p:nvPicPr>
          <p:cNvPr id="3077" name="Picture 5" descr="U:\Working\fsouki_perforce.etc.cmu.edu_1666\etc\projects\2009_semester_1\chautauqua-festival\Presentation\Half Presentation\png\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6000" y="3886200"/>
            <a:ext cx="976183" cy="850103"/>
          </a:xfrm>
          <a:prstGeom prst="rect">
            <a:avLst/>
          </a:prstGeom>
          <a:noFill/>
        </p:spPr>
      </p:pic>
      <p:pic>
        <p:nvPicPr>
          <p:cNvPr id="13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1783767"/>
            <a:ext cx="1765556" cy="1537524"/>
          </a:xfrm>
          <a:prstGeom prst="rect">
            <a:avLst/>
          </a:prstGeom>
          <a:noFill/>
        </p:spPr>
      </p:pic>
      <p:pic>
        <p:nvPicPr>
          <p:cNvPr id="307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1786948"/>
            <a:ext cx="441981" cy="727652"/>
          </a:xfrm>
          <a:prstGeom prst="rect">
            <a:avLst/>
          </a:prstGeom>
          <a:noFill/>
        </p:spPr>
      </p:pic>
      <p:pic>
        <p:nvPicPr>
          <p:cNvPr id="16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1765556" cy="1537524"/>
          </a:xfrm>
          <a:prstGeom prst="rect">
            <a:avLst/>
          </a:prstGeom>
          <a:noFill/>
        </p:spPr>
      </p:pic>
      <p:pic>
        <p:nvPicPr>
          <p:cNvPr id="17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8200" y="3124200"/>
            <a:ext cx="441981" cy="727652"/>
          </a:xfrm>
          <a:prstGeom prst="rect">
            <a:avLst/>
          </a:prstGeom>
          <a:noFill/>
        </p:spPr>
      </p:pic>
      <p:pic>
        <p:nvPicPr>
          <p:cNvPr id="18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4450767"/>
            <a:ext cx="1765556" cy="1537524"/>
          </a:xfrm>
          <a:prstGeom prst="rect">
            <a:avLst/>
          </a:prstGeom>
          <a:noFill/>
        </p:spPr>
      </p:pic>
      <p:pic>
        <p:nvPicPr>
          <p:cNvPr id="1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4453948"/>
            <a:ext cx="441981" cy="727652"/>
          </a:xfrm>
          <a:prstGeom prst="rect">
            <a:avLst/>
          </a:prstGeom>
          <a:noFill/>
        </p:spPr>
      </p:pic>
      <p:pic>
        <p:nvPicPr>
          <p:cNvPr id="3080" name="Picture 8" descr="U:\Working\fsouki_perforce.etc.cmu.edu_1666\etc\projects\2009_semester_1\chautauqua-festival\Presentation\Half Presentation\png\externalmid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1295400"/>
            <a:ext cx="1990494" cy="1020128"/>
          </a:xfrm>
          <a:prstGeom prst="rect">
            <a:avLst/>
          </a:prstGeom>
          <a:noFill/>
        </p:spPr>
      </p:pic>
      <p:grpSp>
        <p:nvGrpSpPr>
          <p:cNvPr id="3" name="Group 36"/>
          <p:cNvGrpSpPr/>
          <p:nvPr/>
        </p:nvGrpSpPr>
        <p:grpSpPr>
          <a:xfrm>
            <a:off x="304006" y="1676400"/>
            <a:ext cx="5183982" cy="4192588"/>
            <a:chOff x="304006" y="1676400"/>
            <a:chExt cx="5183982" cy="4192588"/>
          </a:xfrm>
        </p:grpSpPr>
        <p:cxnSp>
          <p:nvCxnSpPr>
            <p:cNvPr id="46" name="Straight Connector 45"/>
            <p:cNvCxnSpPr/>
            <p:nvPr/>
          </p:nvCxnSpPr>
          <p:spPr>
            <a:xfrm rot="10800000">
              <a:off x="304800" y="3352800"/>
              <a:ext cx="609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-533400" y="2514600"/>
              <a:ext cx="1676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4800" y="1676400"/>
              <a:ext cx="457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876800" y="2057400"/>
              <a:ext cx="304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4991100" y="1866900"/>
              <a:ext cx="381794" cy="7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2743200" y="1676400"/>
              <a:ext cx="2438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876800" y="4648200"/>
              <a:ext cx="609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4877594" y="5257006"/>
              <a:ext cx="1219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>
              <a:off x="304800" y="5867400"/>
              <a:ext cx="5181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-951706" y="4609306"/>
              <a:ext cx="2514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5"/>
          <p:cNvGrpSpPr/>
          <p:nvPr/>
        </p:nvGrpSpPr>
        <p:grpSpPr>
          <a:xfrm>
            <a:off x="1294606" y="2514600"/>
            <a:ext cx="5487194" cy="2973388"/>
            <a:chOff x="1294606" y="2514600"/>
            <a:chExt cx="5487194" cy="297338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5257800" y="2514600"/>
              <a:ext cx="1524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3848100" y="4457700"/>
              <a:ext cx="9906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343400" y="3962400"/>
              <a:ext cx="16002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5219700" y="3238500"/>
              <a:ext cx="14478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647700" y="4838700"/>
              <a:ext cx="12954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295400" y="5486400"/>
              <a:ext cx="2667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 flipH="1" flipV="1">
              <a:off x="3581400" y="5105400"/>
              <a:ext cx="762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4724400"/>
              <a:ext cx="381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38"/>
          <p:cNvGrpSpPr/>
          <p:nvPr/>
        </p:nvGrpSpPr>
        <p:grpSpPr>
          <a:xfrm>
            <a:off x="2056606" y="1295400"/>
            <a:ext cx="5183188" cy="229394"/>
            <a:chOff x="2056606" y="1295400"/>
            <a:chExt cx="5183188" cy="229394"/>
          </a:xfrm>
        </p:grpSpPr>
        <p:cxnSp>
          <p:nvCxnSpPr>
            <p:cNvPr id="104" name="Straight Connector 103"/>
            <p:cNvCxnSpPr/>
            <p:nvPr/>
          </p:nvCxnSpPr>
          <p:spPr>
            <a:xfrm rot="5400000" flipH="1" flipV="1">
              <a:off x="1981200" y="1371600"/>
              <a:ext cx="1524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057400" y="1295400"/>
              <a:ext cx="5181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7124700" y="14097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81" name="Picture 9" descr="U:\Working\fsouki_perforce.etc.cmu.edu_1666\etc\projects\2009_semester_1\chautauqua-festival\Presentation\Half Presentation\png\p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1371600"/>
            <a:ext cx="2162175" cy="2162175"/>
          </a:xfrm>
          <a:prstGeom prst="rect">
            <a:avLst/>
          </a:prstGeom>
          <a:noFill/>
        </p:spPr>
      </p:pic>
      <p:grpSp>
        <p:nvGrpSpPr>
          <p:cNvPr id="6" name="Group 37"/>
          <p:cNvGrpSpPr/>
          <p:nvPr/>
        </p:nvGrpSpPr>
        <p:grpSpPr>
          <a:xfrm>
            <a:off x="3200400" y="3429794"/>
            <a:ext cx="4039394" cy="915194"/>
            <a:chOff x="3200400" y="3429794"/>
            <a:chExt cx="4039394" cy="915194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3200400" y="4343400"/>
              <a:ext cx="403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6781800" y="3886200"/>
              <a:ext cx="9144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3352800" y="403860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Sensor communicates with PC via USB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20000" y="342900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PC translates sensor data to MIDI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67600" y="9144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Midi data sent to Max/MSP/Jitter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04800" y="22098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Outputs sound with different volumes to three speakers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962400" y="28956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Jitter outputs three videos to separate projectors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819400" y="1295400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Midi data sent to external controller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001000" y="2895600"/>
            <a:ext cx="893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C++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9" name="Picture 48" descr="MaxMspJitter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1752600"/>
            <a:ext cx="570450" cy="609599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7620000" y="3276600"/>
            <a:ext cx="381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8191502" y="2705099"/>
            <a:ext cx="838199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7810496" y="2057400"/>
            <a:ext cx="457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29718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pic>
        <p:nvPicPr>
          <p:cNvPr id="2050" name="Picture 2" descr="\\randon\Temp\ChautauquaTemp\Playtest Photos\03-01-2009\100_0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3079759" cy="2293938"/>
          </a:xfrm>
          <a:prstGeom prst="rect">
            <a:avLst/>
          </a:prstGeom>
          <a:noFill/>
        </p:spPr>
      </p:pic>
      <p:pic>
        <p:nvPicPr>
          <p:cNvPr id="2051" name="Picture 3" descr="\\randon\Temp\ChautauquaTemp\Playtest Photos\03-01-2009\100_0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3048000" cy="4092135"/>
          </a:xfrm>
          <a:prstGeom prst="rect">
            <a:avLst/>
          </a:prstGeom>
          <a:noFill/>
        </p:spPr>
      </p:pic>
      <p:pic>
        <p:nvPicPr>
          <p:cNvPr id="2053" name="Picture 5" descr="\\randon\Temp\ChautauquaTemp\Playtest1-Ben\IMG_1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057400"/>
            <a:ext cx="4495800" cy="337207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13" name="Picture 3" descr="\\randon\Temp\ChautauquaTemp\Playtest Photos\03-01-2009\100_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4650310" cy="3463753"/>
          </a:xfrm>
          <a:prstGeom prst="rect">
            <a:avLst/>
          </a:prstGeom>
          <a:noFill/>
        </p:spPr>
      </p:pic>
      <p:pic>
        <p:nvPicPr>
          <p:cNvPr id="14" name="Picture 5" descr="\\randon\Temp\ChautauquaTemp\Playtest Photos\03-01-2009\100_0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362200"/>
            <a:ext cx="5011737" cy="3732960"/>
          </a:xfrm>
          <a:prstGeom prst="rect">
            <a:avLst/>
          </a:prstGeom>
          <a:noFill/>
        </p:spPr>
      </p:pic>
      <p:pic>
        <p:nvPicPr>
          <p:cNvPr id="15" name="Picture 4" descr="\\randon\Temp\ChautauquaTemp\Playtest Photos\03-01-2009\100_0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447800"/>
            <a:ext cx="4973275" cy="3704312"/>
          </a:xfrm>
          <a:prstGeom prst="rect">
            <a:avLst/>
          </a:prstGeom>
          <a:noFill/>
        </p:spPr>
      </p:pic>
      <p:pic>
        <p:nvPicPr>
          <p:cNvPr id="16" name="Picture 6" descr="\\randon\Temp\ChautauquaTemp\Playtest1-Ben\IMG_1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752600"/>
            <a:ext cx="5334000" cy="400077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29718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pic>
        <p:nvPicPr>
          <p:cNvPr id="2050" name="Picture 2" descr="\\randon\Temp\ChautauquaTemp\Playtest Photos\03-01-2009\100_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3079759" cy="2293938"/>
          </a:xfrm>
          <a:prstGeom prst="rect">
            <a:avLst/>
          </a:prstGeom>
          <a:noFill/>
        </p:spPr>
      </p:pic>
      <p:pic>
        <p:nvPicPr>
          <p:cNvPr id="2051" name="Picture 3" descr="\\randon\Temp\ChautauquaTemp\Playtest Photos\03-01-2009\100_0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78365"/>
            <a:ext cx="3048000" cy="4092135"/>
          </a:xfrm>
          <a:prstGeom prst="rect">
            <a:avLst/>
          </a:prstGeom>
          <a:noFill/>
        </p:spPr>
      </p:pic>
      <p:pic>
        <p:nvPicPr>
          <p:cNvPr id="2053" name="Picture 5" descr="\\randon\Temp\ChautauquaTemp\Playtest1-Ben\IMG_1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600200"/>
            <a:ext cx="4495800" cy="3372078"/>
          </a:xfrm>
          <a:prstGeom prst="rect">
            <a:avLst/>
          </a:prstGeom>
          <a:noFill/>
        </p:spPr>
      </p:pic>
      <p:pic>
        <p:nvPicPr>
          <p:cNvPr id="3075" name="Picture 3" descr="\\randon\Temp\ChautauquaTemp\Playtest Photos\03-01-2009\100_0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4650310" cy="3463753"/>
          </a:xfrm>
          <a:prstGeom prst="rect">
            <a:avLst/>
          </a:prstGeom>
          <a:noFill/>
        </p:spPr>
      </p:pic>
      <p:pic>
        <p:nvPicPr>
          <p:cNvPr id="3076" name="Picture 4" descr="\\randon\Temp\ChautauquaTemp\Playtest Photos\03-01-2009\100_09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0725" y="1447800"/>
            <a:ext cx="4973275" cy="3704312"/>
          </a:xfrm>
          <a:prstGeom prst="rect">
            <a:avLst/>
          </a:prstGeom>
          <a:noFill/>
        </p:spPr>
      </p:pic>
      <p:pic>
        <p:nvPicPr>
          <p:cNvPr id="3077" name="Picture 5" descr="\\randon\Temp\ChautauquaTemp\Playtest Photos\03-01-2009\100_09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362200"/>
            <a:ext cx="5011737" cy="3732960"/>
          </a:xfrm>
          <a:prstGeom prst="rect">
            <a:avLst/>
          </a:prstGeom>
          <a:noFill/>
        </p:spPr>
      </p:pic>
      <p:pic>
        <p:nvPicPr>
          <p:cNvPr id="3078" name="Picture 6" descr="\\randon\Temp\ChautauquaTemp\Playtest1-Ben\IMG_17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828800"/>
            <a:ext cx="5334000" cy="4000771"/>
          </a:xfrm>
          <a:prstGeom prst="rect">
            <a:avLst/>
          </a:prstGeom>
          <a:noFill/>
        </p:spPr>
      </p:pic>
      <p:pic>
        <p:nvPicPr>
          <p:cNvPr id="13" name="Picture 2" descr="\\randon\Temp\ChautauquaTemp\Playtest1-Ben\IMG_17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1143000"/>
            <a:ext cx="6172200" cy="4629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Wizard of Oz </a:t>
            </a:r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788" y="1905000"/>
            <a:ext cx="761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Feedback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59080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Hard to keep track of everyone speaking at once.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Difficult to imagine without the tech.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Individual experience was affected by other audience members.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828800"/>
            <a:ext cx="2259419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>
            <a:off x="3352800" y="22860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343400" y="16002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Gated community known for 9 week-long Summer Season featuring Opera, Theater, Dance, Lectures, etc.</a:t>
            </a:r>
            <a:endParaRPr lang="es-VE" sz="2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09600" y="36576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Chautauqua International Festival of Arts and Innovation</a:t>
            </a:r>
            <a:endParaRPr lang="en-US" sz="2800" dirty="0">
              <a:solidFill>
                <a:schemeClr val="bg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4800" y="43434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029200" y="3886200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First occurrence in Sept 2009, during off-season.</a:t>
            </a:r>
            <a:endParaRPr lang="es-VE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082225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9805" y="2895600"/>
            <a:ext cx="285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971800"/>
            <a:ext cx="285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pic>
        <p:nvPicPr>
          <p:cNvPr id="5123" name="Picture 3" descr="\\randon\Temp\ChautauquaTemp\Playtest Photos\03-11-2009\100_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4954587" cy="3690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7170" name="Picture 2" descr="\\randon\Temp\ChautauquaTemp\Playtest Photos\03-11-2009\100_0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828800"/>
            <a:ext cx="2833124" cy="380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5124" name="Picture 4" descr="\\randon\Temp\ChautauquaTemp\Playtest Photos\03-11-2009\100_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4999"/>
            <a:ext cx="4837107" cy="3602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randon\Temp\ChautauquaTemp\Playtest Photos\03-11-2009\100_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505200"/>
            <a:ext cx="3124200" cy="23270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6146" name="Picture 2" descr="\\randon\Temp\ChautauquaTemp\Playtest Photos\03-11-2009\100_0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2895601" cy="2156769"/>
          </a:xfrm>
          <a:prstGeom prst="rect">
            <a:avLst/>
          </a:prstGeom>
          <a:noFill/>
        </p:spPr>
      </p:pic>
      <p:pic>
        <p:nvPicPr>
          <p:cNvPr id="6147" name="Picture 3" descr="\\randon\Temp\ChautauquaTemp\Playtest Photos\03-11-2009\100_0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2895600" cy="215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8" name="Picture 3" descr="\\randon\Temp\ChautauquaTemp\Playtest Photos\03-11-2009\100_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4953000" cy="3689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7" name="Picture 2" descr="\\randon\Temp\ChautauquaTemp\Playtest Photos\03-11-2009\100_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4954587" cy="3690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Tech </a:t>
            </a:r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0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Sensors are very… sensitive.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Additional casing needed to stabilize sensor.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Interaction is working for one chair. No persons allowed on it, though.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Script has to be modified to suit the interaction.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676400" y="1371600"/>
          <a:ext cx="2518120" cy="4192587"/>
        </p:xfrm>
        <a:graphic>
          <a:graphicData uri="http://schemas.openxmlformats.org/presentationml/2006/ole">
            <p:oleObj spid="_x0000_s17410" name="Image" r:id="rId3" imgW="3428571" imgH="4761905" progId="Photoshop.Image.11">
              <p:embed/>
            </p:oleObj>
          </a:graphicData>
        </a:graphic>
      </p:graphicFrame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24000"/>
            <a:ext cx="3547110" cy="3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43400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  <a:buNone/>
            </a:pPr>
            <a:r>
              <a:rPr lang="en-US" dirty="0" smtClean="0">
                <a:solidFill>
                  <a:schemeClr val="bg2"/>
                </a:solidFill>
              </a:rPr>
              <a:t>High Concept</a:t>
            </a:r>
          </a:p>
          <a:p>
            <a:pPr algn="ctr">
              <a:spcAft>
                <a:spcPts val="1800"/>
              </a:spcAft>
              <a:buNone/>
            </a:pPr>
            <a:r>
              <a:rPr lang="en-US" dirty="0" smtClean="0"/>
              <a:t>Imbuing the audience with the agency to select from various interpretations and supplementary information relating to Hamlet by utilizing various forms of technology.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1628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>
                <a:solidFill>
                  <a:schemeClr val="bg2"/>
                </a:solidFill>
              </a:rPr>
              <a:t>Well-heeled</a:t>
            </a:r>
            <a:r>
              <a:rPr lang="es-VE" dirty="0" smtClean="0">
                <a:solidFill>
                  <a:schemeClr val="bg2"/>
                </a:solidFill>
              </a:rPr>
              <a:t> </a:t>
            </a:r>
            <a:r>
              <a:rPr lang="es-VE" dirty="0" err="1" smtClean="0">
                <a:solidFill>
                  <a:schemeClr val="bg2"/>
                </a:solidFill>
              </a:rPr>
              <a:t>intellectuals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895600"/>
            <a:ext cx="7162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 smtClean="0"/>
              <a:t>Not necessarily familiar with high-tech.</a:t>
            </a:r>
          </a:p>
          <a:p>
            <a:pPr algn="ctr">
              <a:spcAft>
                <a:spcPts val="1800"/>
              </a:spcAft>
            </a:pPr>
            <a:r>
              <a:rPr lang="en-US" sz="2800" dirty="0" smtClean="0"/>
              <a:t>The most tech-based solutions could still ignite very interesting discussions.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114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2"/>
                </a:solidFill>
              </a:rPr>
              <a:t>Story</a:t>
            </a:r>
          </a:p>
          <a:p>
            <a:pPr lvl="2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752600"/>
            <a:ext cx="8305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600" b="1" dirty="0" smtClean="0"/>
              <a:t>Scene for Prototype </a:t>
            </a:r>
          </a:p>
          <a:p>
            <a:pPr lvl="1" algn="ctr"/>
            <a:r>
              <a:rPr lang="en-US" sz="2600" dirty="0" smtClean="0"/>
              <a:t>Act 3, Scene 4: Hamlet confronts Gertrude about her actions. Gertrude confronts Hamlet about his madness. Polonius watches in secret and is killed by Hamlet.  </a:t>
            </a:r>
          </a:p>
          <a:p>
            <a:pPr lvl="1" algn="ctr"/>
            <a:endParaRPr lang="en-US" sz="2600" dirty="0" smtClean="0"/>
          </a:p>
          <a:p>
            <a:pPr lvl="1" algn="ctr"/>
            <a:r>
              <a:rPr lang="en-US" sz="2600" b="1" dirty="0" smtClean="0"/>
              <a:t>Why this play/scene</a:t>
            </a:r>
          </a:p>
          <a:p>
            <a:pPr lvl="1" algn="ctr">
              <a:buNone/>
            </a:pPr>
            <a:r>
              <a:rPr lang="en-US" sz="2600" dirty="0" smtClean="0"/>
              <a:t>Historically significant play that deals with important themes that rely on the character’s and the audience’s perceptions/interpretations of events.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Traditional Stage Layout</a:t>
            </a:r>
          </a:p>
          <a:p>
            <a:pPr algn="ctr"/>
            <a:endParaRPr lang="en-US" dirty="0" smtClean="0"/>
          </a:p>
          <a:p>
            <a:pPr lvl="2" algn="ctr"/>
            <a:endParaRPr lang="en-US" dirty="0" smtClean="0"/>
          </a:p>
          <a:p>
            <a:pPr lvl="1" algn="ctr">
              <a:buNone/>
            </a:pPr>
            <a:endParaRPr lang="en-US" dirty="0"/>
          </a:p>
        </p:txBody>
      </p:sp>
      <p:pic>
        <p:nvPicPr>
          <p:cNvPr id="6" name="Picture 5" descr="HamletStage-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33550"/>
            <a:ext cx="52578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mletStage-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7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11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14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15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mletStage-4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16" name="Picture 15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17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18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19" name="Picture 6" descr="U:\fsouki\Desktop\biggerc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amletStage-4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8" name="Picture 3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9" name="Picture 3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0" name="Picture 39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1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HamletStage-Pulse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8" name="Picture 3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5" name="Picture 44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8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HamletStage-4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8" name="Picture 3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0" name="Picture 39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5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HamletStage-Pulse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6" name="Picture 5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4" name="Picture 43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5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HamletStage-4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5" name="Picture 4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7" name="Picture 6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3" name="Picture 42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4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5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HamletStage-2FullScreens-no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7" name="Picture 6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4" name="Picture 43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5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Previous</a:t>
            </a:r>
            <a:r>
              <a:rPr lang="es-VE" dirty="0" smtClean="0"/>
              <a:t> ETC </a:t>
            </a:r>
            <a:r>
              <a:rPr lang="es-VE" dirty="0" err="1" smtClean="0"/>
              <a:t>Projects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905000"/>
            <a:ext cx="3905250" cy="48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971800"/>
            <a:ext cx="3190875" cy="119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876800"/>
            <a:ext cx="176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572000"/>
            <a:ext cx="68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600200" y="4648200"/>
            <a:ext cx="1979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EROShambo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U:\fsouki\Desktop\Untitled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066800"/>
            <a:ext cx="3642895" cy="2422525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819400"/>
            <a:ext cx="203196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648200"/>
            <a:ext cx="2447925" cy="7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2895600"/>
            <a:ext cx="18669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pic>
        <p:nvPicPr>
          <p:cNvPr id="5" name="Picture 4" descr="HamletStage-2FullScree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752600"/>
            <a:ext cx="5257800" cy="3942167"/>
          </a:xfrm>
          <a:prstGeom prst="rect">
            <a:avLst/>
          </a:prstGeom>
        </p:spPr>
      </p:pic>
      <p:pic>
        <p:nvPicPr>
          <p:cNvPr id="6" name="Picture 5" descr="HamletStage-4ScreensReve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752601"/>
            <a:ext cx="5257799" cy="3942166"/>
          </a:xfrm>
          <a:prstGeom prst="rect">
            <a:avLst/>
          </a:prstGeom>
        </p:spPr>
      </p:pic>
      <p:pic>
        <p:nvPicPr>
          <p:cNvPr id="7" name="Picture 6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8" name="Picture 7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19400" y="4876800"/>
            <a:ext cx="302453" cy="638175"/>
          </a:xfrm>
          <a:prstGeom prst="rect">
            <a:avLst/>
          </a:prstGeom>
        </p:spPr>
      </p:pic>
      <p:pic>
        <p:nvPicPr>
          <p:cNvPr id="9" name="Picture 8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172200" y="4876800"/>
            <a:ext cx="302453" cy="638175"/>
          </a:xfrm>
          <a:prstGeom prst="rect">
            <a:avLst/>
          </a:prstGeom>
        </p:spPr>
      </p:pic>
      <p:pic>
        <p:nvPicPr>
          <p:cNvPr id="10" name="Picture 9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352800" y="4495800"/>
            <a:ext cx="302453" cy="638175"/>
          </a:xfrm>
          <a:prstGeom prst="rect">
            <a:avLst/>
          </a:prstGeom>
        </p:spPr>
      </p:pic>
      <p:pic>
        <p:nvPicPr>
          <p:cNvPr id="11" name="Picture 10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410200" y="4495800"/>
            <a:ext cx="302453" cy="638175"/>
          </a:xfrm>
          <a:prstGeom prst="rect">
            <a:avLst/>
          </a:prstGeom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553200" y="4495800"/>
            <a:ext cx="302453" cy="638175"/>
          </a:xfrm>
          <a:prstGeom prst="rect">
            <a:avLst/>
          </a:prstGeom>
        </p:spPr>
      </p:pic>
      <p:pic>
        <p:nvPicPr>
          <p:cNvPr id="13" name="Picture 12" descr="Beyond-Question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286000" y="4495800"/>
            <a:ext cx="302453" cy="638175"/>
          </a:xfrm>
          <a:prstGeom prst="rect">
            <a:avLst/>
          </a:prstGeom>
        </p:spPr>
      </p:pic>
      <p:pic>
        <p:nvPicPr>
          <p:cNvPr id="14" name="Picture 1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419600" y="4495800"/>
            <a:ext cx="157998" cy="333375"/>
          </a:xfrm>
          <a:prstGeom prst="rect">
            <a:avLst/>
          </a:prstGeom>
        </p:spPr>
      </p:pic>
      <p:pic>
        <p:nvPicPr>
          <p:cNvPr id="15" name="Picture 1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81600" y="4495800"/>
            <a:ext cx="157998" cy="333375"/>
          </a:xfrm>
          <a:prstGeom prst="rect">
            <a:avLst/>
          </a:prstGeom>
        </p:spPr>
      </p:pic>
      <p:pic>
        <p:nvPicPr>
          <p:cNvPr id="16" name="Picture 1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4495800"/>
            <a:ext cx="157998" cy="3333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705600" y="4191000"/>
            <a:ext cx="157998" cy="3333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086600" y="4343400"/>
            <a:ext cx="157998" cy="3333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33800" y="4419600"/>
            <a:ext cx="157998" cy="333375"/>
          </a:xfrm>
          <a:prstGeom prst="rect">
            <a:avLst/>
          </a:prstGeom>
        </p:spPr>
      </p:pic>
      <p:pic>
        <p:nvPicPr>
          <p:cNvPr id="20" name="Picture 19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971800" y="4419600"/>
            <a:ext cx="157998" cy="333375"/>
          </a:xfrm>
          <a:prstGeom prst="rect">
            <a:avLst/>
          </a:prstGeom>
        </p:spPr>
      </p:pic>
      <p:pic>
        <p:nvPicPr>
          <p:cNvPr id="21" name="Picture 20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4600" y="4419600"/>
            <a:ext cx="157998" cy="333375"/>
          </a:xfrm>
          <a:prstGeom prst="rect">
            <a:avLst/>
          </a:prstGeom>
        </p:spPr>
      </p:pic>
      <p:pic>
        <p:nvPicPr>
          <p:cNvPr id="22" name="Picture 21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62400" y="4267200"/>
            <a:ext cx="157998" cy="333375"/>
          </a:xfrm>
          <a:prstGeom prst="rect">
            <a:avLst/>
          </a:prstGeom>
        </p:spPr>
      </p:pic>
      <p:pic>
        <p:nvPicPr>
          <p:cNvPr id="23" name="Picture 22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572000" y="4267200"/>
            <a:ext cx="157998" cy="333375"/>
          </a:xfrm>
          <a:prstGeom prst="rect">
            <a:avLst/>
          </a:prstGeom>
        </p:spPr>
      </p:pic>
      <p:pic>
        <p:nvPicPr>
          <p:cNvPr id="24" name="Picture 2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200400" y="4267200"/>
            <a:ext cx="157998" cy="333375"/>
          </a:xfrm>
          <a:prstGeom prst="rect">
            <a:avLst/>
          </a:prstGeom>
        </p:spPr>
      </p:pic>
      <p:pic>
        <p:nvPicPr>
          <p:cNvPr id="25" name="Picture 24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53000" y="4267200"/>
            <a:ext cx="157998" cy="333375"/>
          </a:xfrm>
          <a:prstGeom prst="rect">
            <a:avLst/>
          </a:prstGeom>
        </p:spPr>
      </p:pic>
      <p:pic>
        <p:nvPicPr>
          <p:cNvPr id="26" name="Picture 25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638800" y="4267200"/>
            <a:ext cx="157998" cy="333375"/>
          </a:xfrm>
          <a:prstGeom prst="rect">
            <a:avLst/>
          </a:prstGeom>
        </p:spPr>
      </p:pic>
      <p:pic>
        <p:nvPicPr>
          <p:cNvPr id="27" name="Picture 26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096000" y="4267200"/>
            <a:ext cx="157998" cy="333375"/>
          </a:xfrm>
          <a:prstGeom prst="rect">
            <a:avLst/>
          </a:prstGeom>
        </p:spPr>
      </p:pic>
      <p:pic>
        <p:nvPicPr>
          <p:cNvPr id="28" name="Picture 27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514600" y="4114800"/>
            <a:ext cx="121884" cy="257175"/>
          </a:xfrm>
          <a:prstGeom prst="rect">
            <a:avLst/>
          </a:prstGeom>
        </p:spPr>
      </p:pic>
      <p:pic>
        <p:nvPicPr>
          <p:cNvPr id="29" name="Picture 28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819400" y="4191000"/>
            <a:ext cx="121884" cy="257175"/>
          </a:xfrm>
          <a:prstGeom prst="rect">
            <a:avLst/>
          </a:prstGeom>
        </p:spPr>
      </p:pic>
      <p:pic>
        <p:nvPicPr>
          <p:cNvPr id="30" name="Picture 29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429000" y="4114800"/>
            <a:ext cx="121884" cy="257175"/>
          </a:xfrm>
          <a:prstGeom prst="rect">
            <a:avLst/>
          </a:prstGeom>
        </p:spPr>
      </p:pic>
      <p:pic>
        <p:nvPicPr>
          <p:cNvPr id="31" name="Picture 30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267200" y="4191000"/>
            <a:ext cx="121884" cy="257175"/>
          </a:xfrm>
          <a:prstGeom prst="rect">
            <a:avLst/>
          </a:prstGeom>
        </p:spPr>
      </p:pic>
      <p:pic>
        <p:nvPicPr>
          <p:cNvPr id="32" name="Picture 31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800600" y="4191000"/>
            <a:ext cx="121884" cy="257175"/>
          </a:xfrm>
          <a:prstGeom prst="rect">
            <a:avLst/>
          </a:prstGeom>
        </p:spPr>
      </p:pic>
      <p:pic>
        <p:nvPicPr>
          <p:cNvPr id="33" name="Picture 32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410200" y="4114800"/>
            <a:ext cx="121884" cy="257175"/>
          </a:xfrm>
          <a:prstGeom prst="rect">
            <a:avLst/>
          </a:prstGeom>
        </p:spPr>
      </p:pic>
      <p:pic>
        <p:nvPicPr>
          <p:cNvPr id="34" name="Picture 33" descr="Beyond-Question_smal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572000" y="4648200"/>
            <a:ext cx="157998" cy="333375"/>
          </a:xfrm>
          <a:prstGeom prst="rect">
            <a:avLst/>
          </a:prstGeom>
        </p:spPr>
      </p:pic>
      <p:pic>
        <p:nvPicPr>
          <p:cNvPr id="35" name="Picture 34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867400" y="4114800"/>
            <a:ext cx="121884" cy="257175"/>
          </a:xfrm>
          <a:prstGeom prst="rect">
            <a:avLst/>
          </a:prstGeom>
        </p:spPr>
      </p:pic>
      <p:pic>
        <p:nvPicPr>
          <p:cNvPr id="36" name="Picture 35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400800" y="4114800"/>
            <a:ext cx="121884" cy="257175"/>
          </a:xfrm>
          <a:prstGeom prst="rect">
            <a:avLst/>
          </a:prstGeom>
        </p:spPr>
      </p:pic>
      <p:pic>
        <p:nvPicPr>
          <p:cNvPr id="37" name="Picture 36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810000" y="4114800"/>
            <a:ext cx="121884" cy="257175"/>
          </a:xfrm>
          <a:prstGeom prst="rect">
            <a:avLst/>
          </a:prstGeom>
        </p:spPr>
      </p:pic>
      <p:pic>
        <p:nvPicPr>
          <p:cNvPr id="44" name="Picture 43" descr="U:\fsouki\Desktop\biggerca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08062">
            <a:off x="1626535" y="3386287"/>
            <a:ext cx="617155" cy="498185"/>
          </a:xfrm>
          <a:prstGeom prst="rect">
            <a:avLst/>
          </a:prstGeom>
          <a:noFill/>
        </p:spPr>
      </p:pic>
      <p:pic>
        <p:nvPicPr>
          <p:cNvPr id="45" name="Picture 6" descr="U:\fsouki\Desktop\biggerca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03359" flipH="1">
            <a:off x="7201179" y="2716545"/>
            <a:ext cx="617155" cy="498185"/>
          </a:xfrm>
          <a:prstGeom prst="rect">
            <a:avLst/>
          </a:prstGeom>
          <a:noFill/>
        </p:spPr>
      </p:pic>
      <p:pic>
        <p:nvPicPr>
          <p:cNvPr id="46" name="Picture 6" descr="U:\fsouki\Desktop\biggerca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0608">
            <a:off x="1647370" y="1431017"/>
            <a:ext cx="617155" cy="498185"/>
          </a:xfrm>
          <a:prstGeom prst="rect">
            <a:avLst/>
          </a:prstGeom>
          <a:noFill/>
        </p:spPr>
      </p:pic>
      <p:pic>
        <p:nvPicPr>
          <p:cNvPr id="47" name="Picture 6" descr="U:\fsouki\Desktop\biggerca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57267" flipH="1">
            <a:off x="7173422" y="1426392"/>
            <a:ext cx="617155" cy="49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Hardware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proj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295154" y="2295646"/>
            <a:ext cx="1600162" cy="1123669"/>
          </a:xfrm>
          <a:prstGeom prst="rect">
            <a:avLst/>
          </a:prstGeom>
        </p:spPr>
      </p:pic>
      <p:pic>
        <p:nvPicPr>
          <p:cNvPr id="7" name="Picture 6" descr="Camc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1524000"/>
            <a:ext cx="1069883" cy="794377"/>
          </a:xfrm>
          <a:prstGeom prst="rect">
            <a:avLst/>
          </a:prstGeom>
        </p:spPr>
      </p:pic>
      <p:pic>
        <p:nvPicPr>
          <p:cNvPr id="8" name="Picture 7" descr="Compu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219200"/>
            <a:ext cx="1653591" cy="1676400"/>
          </a:xfrm>
          <a:prstGeom prst="rect">
            <a:avLst/>
          </a:prstGeom>
        </p:spPr>
      </p:pic>
      <p:pic>
        <p:nvPicPr>
          <p:cNvPr id="9" name="Picture 8" descr="projec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285508" y="4134092"/>
            <a:ext cx="1600162" cy="1123669"/>
          </a:xfrm>
          <a:prstGeom prst="rect">
            <a:avLst/>
          </a:prstGeom>
        </p:spPr>
      </p:pic>
      <p:pic>
        <p:nvPicPr>
          <p:cNvPr id="13" name="Picture 12" descr="Camc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8275" y="1524000"/>
            <a:ext cx="1069883" cy="794377"/>
          </a:xfrm>
          <a:prstGeom prst="rect">
            <a:avLst/>
          </a:prstGeom>
        </p:spPr>
      </p:pic>
      <p:pic>
        <p:nvPicPr>
          <p:cNvPr id="14" name="Picture 13" descr="Camc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302400"/>
            <a:ext cx="1069883" cy="794377"/>
          </a:xfrm>
          <a:prstGeom prst="rect">
            <a:avLst/>
          </a:prstGeom>
        </p:spPr>
      </p:pic>
      <p:pic>
        <p:nvPicPr>
          <p:cNvPr id="15" name="Picture 14" descr="Camcord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8275" y="2226200"/>
            <a:ext cx="1069883" cy="794377"/>
          </a:xfrm>
          <a:prstGeom prst="rect">
            <a:avLst/>
          </a:prstGeom>
        </p:spPr>
      </p:pic>
      <p:pic>
        <p:nvPicPr>
          <p:cNvPr id="16" name="Picture 4" descr="U:\fsouki\Desktop\biggerca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2824226" y="621207"/>
            <a:ext cx="1390848" cy="1122733"/>
          </a:xfrm>
          <a:prstGeom prst="rect">
            <a:avLst/>
          </a:prstGeom>
          <a:noFill/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038600" y="4876800"/>
            <a:ext cx="302453" cy="6381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267200" y="4572000"/>
            <a:ext cx="302453" cy="6381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267200" y="5181600"/>
            <a:ext cx="302453" cy="63817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rot="5400000">
            <a:off x="3505200" y="2209800"/>
            <a:ext cx="16764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343400" y="2057400"/>
            <a:ext cx="2362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57400" y="3886200"/>
            <a:ext cx="48768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hape 38"/>
          <p:cNvCxnSpPr>
            <a:endCxn id="6" idx="0"/>
          </p:cNvCxnSpPr>
          <p:nvPr/>
        </p:nvCxnSpPr>
        <p:spPr>
          <a:xfrm rot="16200000" flipV="1">
            <a:off x="1333230" y="3181322"/>
            <a:ext cx="1038365" cy="390684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9" idx="0"/>
          </p:cNvCxnSpPr>
          <p:nvPr/>
        </p:nvCxnSpPr>
        <p:spPr>
          <a:xfrm rot="5400000">
            <a:off x="1447549" y="4095721"/>
            <a:ext cx="800081" cy="400330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400800" y="3352800"/>
            <a:ext cx="10668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381500" y="5219700"/>
            <a:ext cx="114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53000" y="5181600"/>
            <a:ext cx="2286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6096794" y="4037806"/>
            <a:ext cx="2286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53" descr="PV-981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1752600"/>
            <a:ext cx="1017984" cy="6858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71354" y="1686046"/>
            <a:ext cx="145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Projectors x 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733800" y="5791200"/>
            <a:ext cx="139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BQ Remotes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514600" y="3124200"/>
            <a:ext cx="167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Mini </a:t>
            </a:r>
            <a:r>
              <a:rPr lang="en-US" sz="1400" dirty="0" err="1" smtClean="0"/>
              <a:t>Dv</a:t>
            </a:r>
            <a:r>
              <a:rPr lang="en-US" sz="1400" dirty="0" smtClean="0"/>
              <a:t> Cameras x 4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4400" y="2438400"/>
            <a:ext cx="14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Card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010400" y="9144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14600" y="3352800"/>
            <a:ext cx="1714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Wearable camera x 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Hardware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projec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295154" y="2295646"/>
            <a:ext cx="1600162" cy="1123669"/>
          </a:xfrm>
          <a:prstGeom prst="rect">
            <a:avLst/>
          </a:prstGeom>
        </p:spPr>
      </p:pic>
      <p:pic>
        <p:nvPicPr>
          <p:cNvPr id="7" name="Picture 6" descr="Camc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1524000"/>
            <a:ext cx="1069883" cy="794377"/>
          </a:xfrm>
          <a:prstGeom prst="rect">
            <a:avLst/>
          </a:prstGeom>
        </p:spPr>
      </p:pic>
      <p:pic>
        <p:nvPicPr>
          <p:cNvPr id="8" name="Picture 7" descr="Compu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219200"/>
            <a:ext cx="1653591" cy="1676400"/>
          </a:xfrm>
          <a:prstGeom prst="rect">
            <a:avLst/>
          </a:prstGeom>
        </p:spPr>
      </p:pic>
      <p:pic>
        <p:nvPicPr>
          <p:cNvPr id="9" name="Picture 8" descr="projec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285508" y="4134092"/>
            <a:ext cx="1600162" cy="1123669"/>
          </a:xfrm>
          <a:prstGeom prst="rect">
            <a:avLst/>
          </a:prstGeom>
        </p:spPr>
      </p:pic>
      <p:pic>
        <p:nvPicPr>
          <p:cNvPr id="13" name="Picture 12" descr="Camc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8275" y="1524000"/>
            <a:ext cx="1069883" cy="794377"/>
          </a:xfrm>
          <a:prstGeom prst="rect">
            <a:avLst/>
          </a:prstGeom>
        </p:spPr>
      </p:pic>
      <p:pic>
        <p:nvPicPr>
          <p:cNvPr id="14" name="Picture 13" descr="Camc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2302400"/>
            <a:ext cx="1069883" cy="794377"/>
          </a:xfrm>
          <a:prstGeom prst="rect">
            <a:avLst/>
          </a:prstGeom>
        </p:spPr>
      </p:pic>
      <p:pic>
        <p:nvPicPr>
          <p:cNvPr id="15" name="Picture 14" descr="Camc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8275" y="2226200"/>
            <a:ext cx="1069883" cy="794377"/>
          </a:xfrm>
          <a:prstGeom prst="rect">
            <a:avLst/>
          </a:prstGeom>
        </p:spPr>
      </p:pic>
      <p:pic>
        <p:nvPicPr>
          <p:cNvPr id="16" name="Picture 4" descr="U:\fsouki\Desktop\biggercam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2824226" y="621207"/>
            <a:ext cx="1390848" cy="1122733"/>
          </a:xfrm>
          <a:prstGeom prst="rect">
            <a:avLst/>
          </a:prstGeom>
          <a:noFill/>
        </p:spPr>
      </p:pic>
      <p:pic>
        <p:nvPicPr>
          <p:cNvPr id="12" name="Picture 11" descr="Beyond-Question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495800" y="4876800"/>
            <a:ext cx="302453" cy="638175"/>
          </a:xfrm>
          <a:prstGeom prst="rect">
            <a:avLst/>
          </a:prstGeom>
        </p:spPr>
      </p:pic>
      <p:pic>
        <p:nvPicPr>
          <p:cNvPr id="17" name="Picture 16" descr="Beyond-Question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038600" y="4876800"/>
            <a:ext cx="302453" cy="638175"/>
          </a:xfrm>
          <a:prstGeom prst="rect">
            <a:avLst/>
          </a:prstGeom>
        </p:spPr>
      </p:pic>
      <p:pic>
        <p:nvPicPr>
          <p:cNvPr id="18" name="Picture 17" descr="Beyond-Question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267200" y="4572000"/>
            <a:ext cx="302453" cy="638175"/>
          </a:xfrm>
          <a:prstGeom prst="rect">
            <a:avLst/>
          </a:prstGeom>
        </p:spPr>
      </p:pic>
      <p:pic>
        <p:nvPicPr>
          <p:cNvPr id="19" name="Picture 18" descr="Beyond-Question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267200" y="5181600"/>
            <a:ext cx="302453" cy="63817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rot="5400000">
            <a:off x="3505200" y="2209800"/>
            <a:ext cx="16764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343400" y="2057400"/>
            <a:ext cx="2362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57400" y="3886200"/>
            <a:ext cx="48768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hape 38"/>
          <p:cNvCxnSpPr>
            <a:endCxn id="6" idx="0"/>
          </p:cNvCxnSpPr>
          <p:nvPr/>
        </p:nvCxnSpPr>
        <p:spPr>
          <a:xfrm rot="16200000" flipV="1">
            <a:off x="1333230" y="3181322"/>
            <a:ext cx="1038365" cy="390684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9" idx="0"/>
          </p:cNvCxnSpPr>
          <p:nvPr/>
        </p:nvCxnSpPr>
        <p:spPr>
          <a:xfrm rot="5400000">
            <a:off x="1447549" y="4095721"/>
            <a:ext cx="800081" cy="400330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400800" y="3352800"/>
            <a:ext cx="10668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381500" y="5219700"/>
            <a:ext cx="114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53000" y="5181600"/>
            <a:ext cx="2286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6096794" y="4037806"/>
            <a:ext cx="2286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53" descr="PV-981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6800" y="1752600"/>
            <a:ext cx="1017984" cy="6858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71354" y="1686046"/>
            <a:ext cx="145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Projectors x 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733800" y="5791200"/>
            <a:ext cx="139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BQ Remotes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514600" y="3124200"/>
            <a:ext cx="167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Mini </a:t>
            </a:r>
            <a:r>
              <a:rPr lang="en-US" sz="1400" dirty="0" err="1" smtClean="0"/>
              <a:t>Dv</a:t>
            </a:r>
            <a:r>
              <a:rPr lang="en-US" sz="1400" dirty="0" smtClean="0"/>
              <a:t> Cameras x 4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4400" y="2438400"/>
            <a:ext cx="14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Card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010400" y="9144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14600" y="3352800"/>
            <a:ext cx="1714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Wearable camera x 1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4953000" y="4800600"/>
            <a:ext cx="229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Send voting data to PC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800600" y="1219200"/>
            <a:ext cx="1295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Receive live </a:t>
            </a:r>
          </a:p>
          <a:p>
            <a:r>
              <a:rPr lang="en-US" sz="1600" dirty="0" smtClean="0"/>
              <a:t>camera feeds</a:t>
            </a:r>
            <a:endParaRPr lang="en-US" sz="1600" dirty="0"/>
          </a:p>
        </p:txBody>
      </p:sp>
      <p:pic>
        <p:nvPicPr>
          <p:cNvPr id="51" name="Picture 50" descr="MaxMspJitter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7200" y="1676400"/>
            <a:ext cx="914400" cy="977154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>
            <a:off x="7620000" y="1905000"/>
            <a:ext cx="533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20000" y="914400"/>
            <a:ext cx="1622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Mix video feeds </a:t>
            </a:r>
          </a:p>
          <a:p>
            <a:r>
              <a:rPr lang="en-US" sz="1600" dirty="0" smtClean="0"/>
              <a:t>and prerecorded </a:t>
            </a:r>
          </a:p>
          <a:p>
            <a:r>
              <a:rPr lang="en-US" sz="1600" dirty="0" smtClean="0"/>
              <a:t>footage in jitter</a:t>
            </a:r>
            <a:endParaRPr lang="en-US" sz="1600" dirty="0"/>
          </a:p>
        </p:txBody>
      </p:sp>
      <p:cxnSp>
        <p:nvCxnSpPr>
          <p:cNvPr id="65" name="Straight Arrow Connector 64"/>
          <p:cNvCxnSpPr/>
          <p:nvPr/>
        </p:nvCxnSpPr>
        <p:spPr>
          <a:xfrm rot="10800000">
            <a:off x="7620000" y="2286000"/>
            <a:ext cx="533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924800" y="4800600"/>
            <a:ext cx="947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 </a:t>
            </a:r>
          </a:p>
          <a:p>
            <a:r>
              <a:rPr lang="en-US" dirty="0" smtClean="0"/>
              <a:t>voting </a:t>
            </a:r>
          </a:p>
          <a:p>
            <a:r>
              <a:rPr lang="en-US" dirty="0" smtClean="0"/>
              <a:t>Data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48600" y="4343400"/>
            <a:ext cx="110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Python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6630194" y="3733006"/>
            <a:ext cx="16764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77" idx="1"/>
          </p:cNvCxnSpPr>
          <p:nvPr/>
        </p:nvCxnSpPr>
        <p:spPr>
          <a:xfrm>
            <a:off x="7467600" y="4572000"/>
            <a:ext cx="381000" cy="223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7735094" y="3466306"/>
            <a:ext cx="1905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7620000" y="2667000"/>
            <a:ext cx="106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Send data to Jitter to determine</a:t>
            </a:r>
          </a:p>
          <a:p>
            <a:r>
              <a:rPr lang="en-US" sz="1600" dirty="0" smtClean="0"/>
              <a:t>video projection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286000" y="3886200"/>
            <a:ext cx="468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Send two processed video streams to projectors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64" grpId="0"/>
      <p:bldP spid="71" grpId="0"/>
      <p:bldP spid="92" grpId="0"/>
      <p:bldP spid="9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Plans</a:t>
            </a:r>
            <a:r>
              <a:rPr lang="es-VE" dirty="0" smtClean="0"/>
              <a:t> </a:t>
            </a:r>
            <a:r>
              <a:rPr lang="es-VE" dirty="0" err="1" smtClean="0"/>
              <a:t>for</a:t>
            </a:r>
            <a:r>
              <a:rPr lang="es-VE" dirty="0" smtClean="0"/>
              <a:t> </a:t>
            </a:r>
            <a:r>
              <a:rPr lang="es-VE" dirty="0" err="1" smtClean="0"/>
              <a:t>the</a:t>
            </a:r>
            <a:r>
              <a:rPr lang="es-VE" dirty="0" smtClean="0"/>
              <a:t> </a:t>
            </a:r>
            <a:r>
              <a:rPr lang="es-VE" dirty="0" err="1" smtClean="0"/>
              <a:t>second</a:t>
            </a:r>
            <a:r>
              <a:rPr lang="es-VE" dirty="0" smtClean="0"/>
              <a:t> </a:t>
            </a:r>
            <a:r>
              <a:rPr lang="es-VE" dirty="0" err="1" smtClean="0"/>
              <a:t>half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1219200"/>
          <a:ext cx="6347728" cy="4402565"/>
        </p:xfrm>
        <a:graphic>
          <a:graphicData uri="http://schemas.openxmlformats.org/drawingml/2006/table">
            <a:tbl>
              <a:tblPr/>
              <a:tblGrid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  <a:gridCol w="396733"/>
              </a:tblGrid>
              <a:tr h="321051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FFFFFF"/>
                          </a:solidFill>
                          <a:latin typeface="Minion Pro"/>
                        </a:rPr>
                        <a:t>Chautauqua Interactive 2nd-Half Schedule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390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Week9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HALF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3/16 - 3/20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Week10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GDC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3/23 - 3/27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Week11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3/30 - 4/3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Week12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4/6 - 4/10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Week13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4/13 - 4/17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Week14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SOFT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4/20 - 4/24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Week15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4/27 - 5/1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7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Week16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FINAL</a:t>
                      </a:r>
                      <a:b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5/4 - 5/8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6370">
                <a:tc rowSpan="2" gridSpan="10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Rashomon Tech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(Aaron, Ben, Francisco &amp; Goutham)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60979">
                <a:tc gridSpan="10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6370">
                <a:tc rowSpan="2" gridSpan="10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Hamlet / R &amp; G are Dead Tech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(Aaron, Ben, Francisco &amp; </a:t>
                      </a:r>
                      <a:r>
                        <a:rPr lang="en-US" sz="8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Goutham</a:t>
                      </a:r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64441">
                <a:tc gridSpan="10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6370">
                <a:tc rowSpan="2" gridSpan="10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Design Doc, Story Board, &amp; Script Revisions for Both Prototypes</a:t>
                      </a: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(Kyle)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F315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60979">
                <a:tc gridSpan="10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16370">
                <a:tc rowSpan="2" gridSpan="11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Gathering Resources:  Actors &amp; More Proven Hardware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(Ben &amp; Kyle)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6D0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05958">
                <a:tc gridSpan="1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0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S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          N          G</a:t>
                      </a:r>
                    </a:p>
                  </a:txBody>
                  <a:tcPr marL="8022" marR="8022" marT="8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0595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Polishing</a:t>
                      </a:r>
                      <a:b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(Everyone)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8022" marR="8022" marT="8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730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22" marR="8022" marT="80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Problems</a:t>
            </a:r>
            <a:r>
              <a:rPr lang="es-VE" dirty="0" smtClean="0"/>
              <a:t> + </a:t>
            </a:r>
            <a:r>
              <a:rPr lang="es-VE" dirty="0" err="1" smtClean="0"/>
              <a:t>Risks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209800"/>
            <a:ext cx="8458200" cy="28956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300" dirty="0" smtClean="0"/>
              <a:t>Do theatrical audiences really want agency?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300" dirty="0" smtClean="0"/>
              <a:t>Finicky </a:t>
            </a:r>
            <a:r>
              <a:rPr lang="en-US" sz="4300" dirty="0" smtClean="0"/>
              <a:t>sensor.</a:t>
            </a:r>
            <a:endParaRPr lang="en-US" sz="43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300" dirty="0" smtClean="0"/>
              <a:t>Accurate testing group.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300" dirty="0" smtClean="0"/>
              <a:t>September </a:t>
            </a:r>
            <a:r>
              <a:rPr lang="en-US" sz="4300" dirty="0" smtClean="0"/>
              <a:t>symposium: our project ends in May.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Thanks</a:t>
            </a:r>
            <a:r>
              <a:rPr lang="es-VE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95400"/>
            <a:ext cx="3657600" cy="4419600"/>
          </a:xfrm>
        </p:spPr>
        <p:txBody>
          <a:bodyPr>
            <a:normAutofit/>
          </a:bodyPr>
          <a:lstStyle/>
          <a:p>
            <a:r>
              <a:rPr lang="es-VE" sz="2400" dirty="0" err="1" smtClean="0"/>
              <a:t>Drew</a:t>
            </a:r>
            <a:r>
              <a:rPr lang="es-VE" sz="2400" dirty="0" smtClean="0"/>
              <a:t> </a:t>
            </a:r>
            <a:r>
              <a:rPr lang="es-VE" sz="2400" dirty="0" err="1" smtClean="0"/>
              <a:t>Davidson</a:t>
            </a:r>
            <a:endParaRPr lang="es-VE" sz="2400" dirty="0" smtClean="0"/>
          </a:p>
          <a:p>
            <a:r>
              <a:rPr lang="es-VE" sz="2400" dirty="0" smtClean="0"/>
              <a:t>Brenda </a:t>
            </a:r>
            <a:r>
              <a:rPr lang="es-VE" sz="2400" dirty="0" err="1" smtClean="0"/>
              <a:t>Harger</a:t>
            </a:r>
            <a:endParaRPr lang="es-VE" sz="2400" dirty="0" smtClean="0"/>
          </a:p>
          <a:p>
            <a:r>
              <a:rPr lang="es-VE" sz="2400" dirty="0" smtClean="0"/>
              <a:t>Allen Hahn</a:t>
            </a:r>
          </a:p>
          <a:p>
            <a:r>
              <a:rPr lang="es-VE" sz="2400" dirty="0" smtClean="0"/>
              <a:t>Margaret Johnson</a:t>
            </a:r>
          </a:p>
          <a:p>
            <a:r>
              <a:rPr lang="es-VE" sz="2400" dirty="0" err="1" smtClean="0"/>
              <a:t>Janice</a:t>
            </a:r>
            <a:r>
              <a:rPr lang="es-VE" sz="2400" dirty="0" smtClean="0"/>
              <a:t> Metz</a:t>
            </a:r>
          </a:p>
          <a:p>
            <a:r>
              <a:rPr lang="es-VE" sz="2400" dirty="0" err="1" smtClean="0"/>
              <a:t>Caitlin</a:t>
            </a:r>
            <a:r>
              <a:rPr lang="es-VE" sz="2400" dirty="0" smtClean="0"/>
              <a:t> </a:t>
            </a:r>
            <a:r>
              <a:rPr lang="es-VE" sz="2400" dirty="0" err="1" smtClean="0"/>
              <a:t>Zunic</a:t>
            </a:r>
            <a:endParaRPr lang="es-VE" sz="2400" dirty="0" smtClean="0"/>
          </a:p>
          <a:p>
            <a:r>
              <a:rPr lang="es-VE" sz="2400" dirty="0" smtClean="0"/>
              <a:t>Andrew </a:t>
            </a:r>
            <a:r>
              <a:rPr lang="es-VE" sz="2400" dirty="0" err="1" smtClean="0"/>
              <a:t>Federspiel</a:t>
            </a:r>
            <a:endParaRPr lang="es-VE" sz="2400" dirty="0" smtClean="0"/>
          </a:p>
          <a:p>
            <a:r>
              <a:rPr lang="es-VE" sz="2400" dirty="0" smtClean="0"/>
              <a:t>Carlos Hurtado</a:t>
            </a:r>
          </a:p>
          <a:p>
            <a:r>
              <a:rPr lang="es-VE" sz="2400" dirty="0" smtClean="0"/>
              <a:t>Oscar Ramírez</a:t>
            </a:r>
          </a:p>
          <a:p>
            <a:r>
              <a:rPr lang="es-VE" sz="2400" dirty="0" smtClean="0"/>
              <a:t>Lauren </a:t>
            </a:r>
            <a:r>
              <a:rPr lang="es-VE" sz="2400" dirty="0" err="1" smtClean="0"/>
              <a:t>Etta</a:t>
            </a:r>
            <a:endParaRPr lang="es-VE" sz="2400" dirty="0" smtClean="0"/>
          </a:p>
          <a:p>
            <a:endParaRPr lang="es-VE" sz="2400" dirty="0" smtClean="0"/>
          </a:p>
          <a:p>
            <a:pPr>
              <a:buNone/>
            </a:pPr>
            <a:endParaRPr lang="es-VE" sz="2400" dirty="0" smtClean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724400" y="1295400"/>
            <a:ext cx="3657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Bonnie Nelson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Schwartz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Marianne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Weems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Oscar García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Juan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Souki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dirty="0" err="1" smtClean="0"/>
              <a:t>Debi</a:t>
            </a:r>
            <a:r>
              <a:rPr lang="es-VE" sz="2400" dirty="0" smtClean="0"/>
              <a:t> </a:t>
            </a:r>
            <a:r>
              <a:rPr lang="es-VE" sz="2400" dirty="0" err="1" smtClean="0"/>
              <a:t>Pils</a:t>
            </a:r>
            <a:endParaRPr lang="es-VE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Nayoung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baseline="0" dirty="0" err="1" smtClean="0"/>
              <a:t>Theyab</a:t>
            </a:r>
            <a:r>
              <a:rPr lang="es-VE" sz="2400" baseline="0" dirty="0" smtClean="0"/>
              <a:t> Al </a:t>
            </a:r>
            <a:r>
              <a:rPr lang="es-VE" sz="2400" baseline="0" dirty="0" err="1" smtClean="0"/>
              <a:t>Tamimi</a:t>
            </a:r>
            <a:endParaRPr lang="es-VE" sz="2400" baseline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Cory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Garfin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Angry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Mob</a:t>
            </a:r>
            <a:endParaRPr kumimoji="0" lang="es-VE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baseline="0" dirty="0" smtClean="0"/>
              <a:t>Laura </a:t>
            </a:r>
            <a:r>
              <a:rPr lang="es-VE" sz="2400" baseline="0" dirty="0" err="1" smtClean="0"/>
              <a:t>Lantz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Questions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VE" sz="2800" dirty="0" err="1" smtClean="0"/>
              <a:t>Visit</a:t>
            </a:r>
            <a:r>
              <a:rPr lang="es-VE" sz="2800" dirty="0" smtClean="0"/>
              <a:t> </a:t>
            </a:r>
            <a:r>
              <a:rPr lang="es-VE" sz="2800" dirty="0" err="1" smtClean="0"/>
              <a:t>us</a:t>
            </a:r>
            <a:r>
              <a:rPr lang="es-VE" sz="2800" dirty="0" smtClean="0"/>
              <a:t> at </a:t>
            </a:r>
            <a:r>
              <a:rPr lang="es-VE" sz="2800" dirty="0" err="1" smtClean="0">
                <a:solidFill>
                  <a:schemeClr val="bg2"/>
                </a:solidFill>
              </a:rPr>
              <a:t>Room</a:t>
            </a:r>
            <a:r>
              <a:rPr lang="es-VE" sz="2800" dirty="0" smtClean="0">
                <a:solidFill>
                  <a:schemeClr val="bg2"/>
                </a:solidFill>
              </a:rPr>
              <a:t> #2406 </a:t>
            </a:r>
          </a:p>
          <a:p>
            <a:pPr algn="ctr">
              <a:buNone/>
            </a:pPr>
            <a:r>
              <a:rPr lang="es-VE" dirty="0" err="1" smtClean="0"/>
              <a:t>Or</a:t>
            </a:r>
            <a:endParaRPr lang="es-VE" dirty="0" smtClean="0"/>
          </a:p>
          <a:p>
            <a:pPr algn="ctr">
              <a:buNone/>
            </a:pPr>
            <a:r>
              <a:rPr lang="es-VE" sz="2800" dirty="0" smtClean="0">
                <a:solidFill>
                  <a:schemeClr val="bg2"/>
                </a:solidFill>
              </a:rPr>
              <a:t>http://www.etc.cmu.edu/projects/chautauqua-festival/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581400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VE" sz="3200" dirty="0" smtClean="0"/>
              <a:t>E-mail </a:t>
            </a:r>
            <a:r>
              <a:rPr lang="es-VE" sz="3200" dirty="0" err="1" smtClean="0"/>
              <a:t>us</a:t>
            </a:r>
            <a:r>
              <a:rPr lang="es-VE" sz="3200" dirty="0" smtClean="0"/>
              <a:t> at </a:t>
            </a:r>
          </a:p>
          <a:p>
            <a:pPr algn="ctr">
              <a:buNone/>
            </a:pPr>
            <a:r>
              <a:rPr lang="es-VE" sz="2800" dirty="0" smtClean="0">
                <a:solidFill>
                  <a:schemeClr val="bg2"/>
                </a:solidFill>
              </a:rPr>
              <a:t>ChautauquaInteractive2009@gmail.com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Research</a:t>
            </a:r>
            <a:endParaRPr lang="en-US" dirty="0"/>
          </a:p>
        </p:txBody>
      </p:sp>
      <p:pic>
        <p:nvPicPr>
          <p:cNvPr id="5" name="Picture 2" descr="http://www.newdramatists.org/images/SRuh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12" y="4792980"/>
            <a:ext cx="981946" cy="1219577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1148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Short Stories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Full Length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1-Act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Film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7" name="Picture 2" descr="http://fcom.us.es/blogs/vazquezmedel/files/2009/02/julio_cortaz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133600"/>
            <a:ext cx="831995" cy="1048315"/>
          </a:xfrm>
          <a:prstGeom prst="rect">
            <a:avLst/>
          </a:prstGeom>
          <a:noFill/>
        </p:spPr>
      </p:pic>
      <p:pic>
        <p:nvPicPr>
          <p:cNvPr id="8" name="Picture 8" descr="http://www.obit-mag.com/media/image/willia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66800"/>
            <a:ext cx="713316" cy="958030"/>
          </a:xfrm>
          <a:prstGeom prst="rect">
            <a:avLst/>
          </a:prstGeom>
          <a:noFill/>
        </p:spPr>
      </p:pic>
      <p:pic>
        <p:nvPicPr>
          <p:cNvPr id="9" name="Picture 10" descr="http://www.malaspina.com/jpg/mill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419600"/>
            <a:ext cx="802046" cy="1051756"/>
          </a:xfrm>
          <a:prstGeom prst="rect">
            <a:avLst/>
          </a:prstGeom>
          <a:noFill/>
        </p:spPr>
      </p:pic>
      <p:pic>
        <p:nvPicPr>
          <p:cNvPr id="10" name="Picture 4" descr="http://www.makefive.com/images/200904/d7d1457590bf452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2888" y="2347710"/>
            <a:ext cx="850016" cy="1085126"/>
          </a:xfrm>
          <a:prstGeom prst="rect">
            <a:avLst/>
          </a:prstGeom>
          <a:noFill/>
        </p:spPr>
      </p:pic>
      <p:pic>
        <p:nvPicPr>
          <p:cNvPr id="11" name="Picture 6" descr="http://img255.imageshack.us/img255/5582/sartre2tk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505200"/>
            <a:ext cx="746092" cy="1050499"/>
          </a:xfrm>
          <a:prstGeom prst="rect">
            <a:avLst/>
          </a:prstGeom>
          <a:noFill/>
        </p:spPr>
      </p:pic>
      <p:pic>
        <p:nvPicPr>
          <p:cNvPr id="12" name="Picture 8" descr="http://www.playscripts.com/images/authors/iv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00" y="1066800"/>
            <a:ext cx="753888" cy="1110727"/>
          </a:xfrm>
          <a:prstGeom prst="rect">
            <a:avLst/>
          </a:prstGeom>
          <a:noFill/>
        </p:spPr>
      </p:pic>
      <p:pic>
        <p:nvPicPr>
          <p:cNvPr id="13" name="Picture 12" descr="http://i327.photobucket.com/albums/k446/fulcrumbucket/sambeckett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92888" y="4664445"/>
            <a:ext cx="889282" cy="1242665"/>
          </a:xfrm>
          <a:prstGeom prst="rect">
            <a:avLst/>
          </a:prstGeom>
          <a:noFill/>
        </p:spPr>
      </p:pic>
      <p:pic>
        <p:nvPicPr>
          <p:cNvPr id="14" name="Picture 6" descr="http://images.broadwayworld.com/upload/42589/shakespear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2971800"/>
            <a:ext cx="1215292" cy="1218330"/>
          </a:xfrm>
          <a:prstGeom prst="rect">
            <a:avLst/>
          </a:prstGeom>
          <a:noFill/>
        </p:spPr>
      </p:pic>
      <p:pic>
        <p:nvPicPr>
          <p:cNvPr id="15" name="Picture 4" descr="http://truereligiondebate.files.wordpress.com/2008/03/448px-george_bernard_shaw_1934-12-0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1000" y="3505200"/>
            <a:ext cx="817574" cy="1093141"/>
          </a:xfrm>
          <a:prstGeom prst="rect">
            <a:avLst/>
          </a:prstGeom>
          <a:noFill/>
        </p:spPr>
      </p:pic>
      <p:pic>
        <p:nvPicPr>
          <p:cNvPr id="16" name="Picture 14" descr="http://www.kyopro.kufs.ac.jp/dp/dp01.nsf/48320DFF562D8D22492571070031EE0D/$FILE/rashomon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5600" y="1295400"/>
            <a:ext cx="996932" cy="1388410"/>
          </a:xfrm>
          <a:prstGeom prst="rect">
            <a:avLst/>
          </a:prstGeom>
          <a:noFill/>
        </p:spPr>
      </p:pic>
      <p:pic>
        <p:nvPicPr>
          <p:cNvPr id="17" name="Picture 16" descr="http://www.sondheimguide.com/Stoppard/rosendv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2895600"/>
            <a:ext cx="969034" cy="1372569"/>
          </a:xfrm>
          <a:prstGeom prst="rect">
            <a:avLst/>
          </a:prstGeom>
          <a:noFill/>
        </p:spPr>
      </p:pic>
      <p:pic>
        <p:nvPicPr>
          <p:cNvPr id="18" name="Picture 20" descr="http://www.citytheatrecompany.org/images/nowplaying/seafar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4495800"/>
            <a:ext cx="1356648" cy="1356648"/>
          </a:xfrm>
          <a:prstGeom prst="rect">
            <a:avLst/>
          </a:prstGeom>
          <a:noFill/>
        </p:spPr>
      </p:pic>
      <p:pic>
        <p:nvPicPr>
          <p:cNvPr id="19" name="Picture 22" descr="http://ecx.images-amazon.com/images/I/51XGQ1A2REL._SL5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219200"/>
            <a:ext cx="1026014" cy="149495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Research</a:t>
            </a:r>
            <a:endParaRPr lang="en-US" dirty="0"/>
          </a:p>
        </p:txBody>
      </p:sp>
      <p:pic>
        <p:nvPicPr>
          <p:cNvPr id="5" name="Picture 2" descr="http://www.newdramatists.org/images/SRuh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912" y="4792980"/>
            <a:ext cx="981946" cy="1219577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1148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Short Stories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Full Length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1-Act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Film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7" name="Picture 2" descr="http://fcom.us.es/blogs/vazquezmedel/files/2009/02/julio_cortaz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831995" cy="1048315"/>
          </a:xfrm>
          <a:prstGeom prst="rect">
            <a:avLst/>
          </a:prstGeom>
          <a:noFill/>
        </p:spPr>
      </p:pic>
      <p:pic>
        <p:nvPicPr>
          <p:cNvPr id="8" name="Picture 8" descr="http://www.obit-mag.com/media/image/willia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66800"/>
            <a:ext cx="713316" cy="958030"/>
          </a:xfrm>
          <a:prstGeom prst="rect">
            <a:avLst/>
          </a:prstGeom>
          <a:noFill/>
        </p:spPr>
      </p:pic>
      <p:pic>
        <p:nvPicPr>
          <p:cNvPr id="9" name="Picture 10" descr="http://www.malaspina.com/jpg/mill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419600"/>
            <a:ext cx="802046" cy="1051756"/>
          </a:xfrm>
          <a:prstGeom prst="rect">
            <a:avLst/>
          </a:prstGeom>
          <a:noFill/>
        </p:spPr>
      </p:pic>
      <p:pic>
        <p:nvPicPr>
          <p:cNvPr id="10" name="Picture 4" descr="http://www.makefive.com/images/200904/d7d1457590bf452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2888" y="2347710"/>
            <a:ext cx="850016" cy="1085126"/>
          </a:xfrm>
          <a:prstGeom prst="rect">
            <a:avLst/>
          </a:prstGeom>
          <a:noFill/>
        </p:spPr>
      </p:pic>
      <p:pic>
        <p:nvPicPr>
          <p:cNvPr id="11" name="Picture 6" descr="http://img255.imageshack.us/img255/5582/sartre2tk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05200"/>
            <a:ext cx="746092" cy="1050499"/>
          </a:xfrm>
          <a:prstGeom prst="rect">
            <a:avLst/>
          </a:prstGeom>
          <a:noFill/>
        </p:spPr>
      </p:pic>
      <p:pic>
        <p:nvPicPr>
          <p:cNvPr id="12" name="Picture 8" descr="http://www.playscripts.com/images/authors/iv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1066800"/>
            <a:ext cx="753888" cy="1110727"/>
          </a:xfrm>
          <a:prstGeom prst="rect">
            <a:avLst/>
          </a:prstGeom>
          <a:noFill/>
        </p:spPr>
      </p:pic>
      <p:pic>
        <p:nvPicPr>
          <p:cNvPr id="13" name="Picture 12" descr="http://i327.photobucket.com/albums/k446/fulcrumbucket/sambecket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92888" y="4664445"/>
            <a:ext cx="889282" cy="1242665"/>
          </a:xfrm>
          <a:prstGeom prst="rect">
            <a:avLst/>
          </a:prstGeom>
          <a:noFill/>
        </p:spPr>
      </p:pic>
      <p:pic>
        <p:nvPicPr>
          <p:cNvPr id="14" name="Picture 6" descr="http://images.broadwayworld.com/upload/42589/shakespea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2971800"/>
            <a:ext cx="1215292" cy="1218330"/>
          </a:xfrm>
          <a:prstGeom prst="rect">
            <a:avLst/>
          </a:prstGeom>
          <a:noFill/>
        </p:spPr>
      </p:pic>
      <p:pic>
        <p:nvPicPr>
          <p:cNvPr id="15" name="Picture 4" descr="http://truereligiondebate.files.wordpress.com/2008/03/448px-george_bernard_shaw_1934-12-0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1000" y="3505200"/>
            <a:ext cx="817574" cy="1093141"/>
          </a:xfrm>
          <a:prstGeom prst="rect">
            <a:avLst/>
          </a:prstGeom>
          <a:noFill/>
        </p:spPr>
      </p:pic>
      <p:pic>
        <p:nvPicPr>
          <p:cNvPr id="16" name="Picture 14" descr="http://www.kyopro.kufs.ac.jp/dp/dp01.nsf/48320DFF562D8D22492571070031EE0D/$FILE/rashomon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600" y="1295400"/>
            <a:ext cx="996932" cy="1388410"/>
          </a:xfrm>
          <a:prstGeom prst="rect">
            <a:avLst/>
          </a:prstGeom>
          <a:noFill/>
        </p:spPr>
      </p:pic>
      <p:pic>
        <p:nvPicPr>
          <p:cNvPr id="17" name="Picture 16" descr="http://www.sondheimguide.com/Stoppard/rosendv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0200" y="2895600"/>
            <a:ext cx="969034" cy="1372569"/>
          </a:xfrm>
          <a:prstGeom prst="rect">
            <a:avLst/>
          </a:prstGeom>
          <a:noFill/>
        </p:spPr>
      </p:pic>
      <p:pic>
        <p:nvPicPr>
          <p:cNvPr id="18" name="Picture 20" descr="http://www.citytheatrecompany.org/images/nowplaying/seafare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47800" y="4495800"/>
            <a:ext cx="1356648" cy="1356648"/>
          </a:xfrm>
          <a:prstGeom prst="rect">
            <a:avLst/>
          </a:prstGeom>
          <a:noFill/>
        </p:spPr>
      </p:pic>
      <p:pic>
        <p:nvPicPr>
          <p:cNvPr id="19" name="Picture 22" descr="http://ecx.images-amazon.com/images/I/51XGQ1A2REL._SL50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219200"/>
            <a:ext cx="1026014" cy="1494959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 rot="20155669">
            <a:off x="1560820" y="2597003"/>
            <a:ext cx="5943600" cy="1447800"/>
            <a:chOff x="1646796" y="2475276"/>
            <a:chExt cx="5943600" cy="1447800"/>
          </a:xfrm>
        </p:grpSpPr>
        <p:sp>
          <p:nvSpPr>
            <p:cNvPr id="21" name="Rectangle 20"/>
            <p:cNvSpPr/>
            <p:nvPr/>
          </p:nvSpPr>
          <p:spPr>
            <a:xfrm>
              <a:off x="1646796" y="2475276"/>
              <a:ext cx="5943600" cy="1447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28800" y="2514600"/>
              <a:ext cx="56463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/>
                <a:t>PERSPECTIVE</a:t>
              </a:r>
              <a:endParaRPr lang="en-US" sz="8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676400"/>
            <a:ext cx="81534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800" dirty="0" smtClean="0"/>
              <a:t>To combine technology and theatrical performance art for the purpose of creating a meaningful interactive experience for the audience. </a:t>
            </a:r>
          </a:p>
          <a:p>
            <a:pPr algn="ctr"/>
            <a:r>
              <a:rPr lang="en-US" sz="2800" dirty="0" smtClean="0"/>
              <a:t>To engender the feeling of agency in the audience, which we believe will significantly enhance the experience created by a theatrical performance on many levels.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2.2|1.9|2.6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4|7.5|2|1.4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1|3.2|4.9|2|3.5"/>
</p:tagLst>
</file>

<file path=ppt/theme/theme1.xml><?xml version="1.0" encoding="utf-8"?>
<a:theme xmlns:a="http://schemas.openxmlformats.org/drawingml/2006/main" name="Chautauq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Chautauqua</Template>
  <TotalTime>2653</TotalTime>
  <Words>1020</Words>
  <Application>Microsoft Office PowerPoint</Application>
  <PresentationFormat>On-screen Show (4:3)</PresentationFormat>
  <Paragraphs>476</Paragraphs>
  <Slides>66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Chautauqua</vt:lpstr>
      <vt:lpstr>2_Custom Design</vt:lpstr>
      <vt:lpstr>1_Custom Design</vt:lpstr>
      <vt:lpstr>Custom Design</vt:lpstr>
      <vt:lpstr>Image</vt:lpstr>
      <vt:lpstr>Slide 1</vt:lpstr>
      <vt:lpstr>Slide 2</vt:lpstr>
      <vt:lpstr>Chautauqua Interactive</vt:lpstr>
      <vt:lpstr>The Client</vt:lpstr>
      <vt:lpstr>Our Audience</vt:lpstr>
      <vt:lpstr>Previous ETC Projects</vt:lpstr>
      <vt:lpstr>Research</vt:lpstr>
      <vt:lpstr>Research</vt:lpstr>
      <vt:lpstr>Our Goal</vt:lpstr>
      <vt:lpstr>Deliverable</vt:lpstr>
      <vt:lpstr>Our 3 Ideas from 1/4</vt:lpstr>
      <vt:lpstr>Our 3 Ideas from 1/4</vt:lpstr>
      <vt:lpstr>Our 3 Ideas from 1/4</vt:lpstr>
      <vt:lpstr>Feedback from 1/4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What have we been doing?</vt:lpstr>
      <vt:lpstr>Our 2 Prototypes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Hamlet</vt:lpstr>
      <vt:lpstr>Plans for the second half</vt:lpstr>
      <vt:lpstr>Problems + Risks</vt:lpstr>
      <vt:lpstr>Thanks!</vt:lpstr>
      <vt:lpstr>Questions?</vt:lpstr>
    </vt:vector>
  </TitlesOfParts>
  <Company>Entertainment Technology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Chautauqua Interactive</dc:title>
  <dc:creator>fsouki</dc:creator>
  <cp:lastModifiedBy>fsouki</cp:lastModifiedBy>
  <cp:revision>271</cp:revision>
  <dcterms:created xsi:type="dcterms:W3CDTF">2009-02-04T22:21:11Z</dcterms:created>
  <dcterms:modified xsi:type="dcterms:W3CDTF">2009-03-15T19:44:49Z</dcterms:modified>
</cp:coreProperties>
</file>